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4"/>
  </p:notesMasterIdLst>
  <p:sldIdLst>
    <p:sldId id="256" r:id="rId2"/>
    <p:sldId id="276" r:id="rId3"/>
    <p:sldId id="301" r:id="rId4"/>
    <p:sldId id="320" r:id="rId5"/>
    <p:sldId id="369" r:id="rId6"/>
    <p:sldId id="370" r:id="rId7"/>
    <p:sldId id="401" r:id="rId8"/>
    <p:sldId id="322" r:id="rId9"/>
    <p:sldId id="421" r:id="rId10"/>
    <p:sldId id="425" r:id="rId11"/>
    <p:sldId id="323" r:id="rId12"/>
    <p:sldId id="324" r:id="rId13"/>
    <p:sldId id="429" r:id="rId14"/>
    <p:sldId id="360" r:id="rId15"/>
    <p:sldId id="364" r:id="rId16"/>
    <p:sldId id="420" r:id="rId17"/>
    <p:sldId id="375" r:id="rId18"/>
    <p:sldId id="376" r:id="rId19"/>
    <p:sldId id="377" r:id="rId20"/>
    <p:sldId id="366" r:id="rId21"/>
    <p:sldId id="367" r:id="rId22"/>
    <p:sldId id="368" r:id="rId23"/>
    <p:sldId id="416" r:id="rId24"/>
    <p:sldId id="422" r:id="rId25"/>
    <p:sldId id="423" r:id="rId26"/>
    <p:sldId id="424" r:id="rId27"/>
    <p:sldId id="325" r:id="rId28"/>
    <p:sldId id="396" r:id="rId29"/>
    <p:sldId id="388" r:id="rId30"/>
    <p:sldId id="389" r:id="rId31"/>
    <p:sldId id="390" r:id="rId32"/>
    <p:sldId id="42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p:scale>
          <a:sx n="76" d="100"/>
          <a:sy n="76" d="100"/>
        </p:scale>
        <p:origin x="-864"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E956B-F289-4D51-A015-3EEDE3A9E32F}"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1DEBE498-1A29-45FB-9CFC-C255E5E4B796}">
      <dgm:prSet custT="1"/>
      <dgm:spPr/>
      <dgm:t>
        <a:bodyPr/>
        <a:lstStyle/>
        <a:p>
          <a:pPr rtl="0"/>
          <a:r>
            <a:rPr lang="ru-RU" sz="2400" b="1" dirty="0" smtClean="0">
              <a:latin typeface="Times New Roman" panose="02020603050405020304" pitchFamily="18" charset="0"/>
              <a:cs typeface="Times New Roman" panose="02020603050405020304" pitchFamily="18" charset="0"/>
            </a:rPr>
            <a:t>Родничок - символ начало большой реки, начало успешной школьной жизни</a:t>
          </a:r>
          <a:endParaRPr lang="ru-RU" sz="2400" b="1" dirty="0">
            <a:latin typeface="Times New Roman" panose="02020603050405020304" pitchFamily="18" charset="0"/>
            <a:cs typeface="Times New Roman" panose="02020603050405020304" pitchFamily="18" charset="0"/>
          </a:endParaRPr>
        </a:p>
      </dgm:t>
    </dgm:pt>
    <dgm:pt modelId="{942E9455-E416-410A-B6C5-74CF3A83ABFF}" type="parTrans" cxnId="{92C01C13-EB0F-405C-86A6-82DBBB8912F0}">
      <dgm:prSet/>
      <dgm:spPr/>
      <dgm:t>
        <a:bodyPr/>
        <a:lstStyle/>
        <a:p>
          <a:endParaRPr lang="ru-RU"/>
        </a:p>
      </dgm:t>
    </dgm:pt>
    <dgm:pt modelId="{2B74D67D-E85E-4A72-9454-DB000094A127}" type="sibTrans" cxnId="{92C01C13-EB0F-405C-86A6-82DBBB8912F0}">
      <dgm:prSet/>
      <dgm:spPr/>
      <dgm:t>
        <a:bodyPr/>
        <a:lstStyle/>
        <a:p>
          <a:endParaRPr lang="ru-RU"/>
        </a:p>
      </dgm:t>
    </dgm:pt>
    <dgm:pt modelId="{218B49D2-FB43-41DC-80F2-C512A44A45EA}">
      <dgm:prSet custT="1"/>
      <dgm:spPr/>
      <dgm:t>
        <a:bodyPr/>
        <a:lstStyle/>
        <a:p>
          <a:pPr rtl="0"/>
          <a:r>
            <a:rPr lang="ru-RU" sz="2000" b="1" dirty="0" smtClean="0">
              <a:latin typeface="Times New Roman" panose="02020603050405020304" pitchFamily="18" charset="0"/>
              <a:cs typeface="Times New Roman" panose="02020603050405020304" pitchFamily="18" charset="0"/>
            </a:rPr>
            <a:t>ТИКО – трансформируемый игровой конструктор для обучения детей, из которого дети смогут мастерить героев сказки из разных по цвету, форме и размеру деталей</a:t>
          </a:r>
          <a:endParaRPr lang="ru-RU" sz="2000" b="1" dirty="0">
            <a:latin typeface="Times New Roman" panose="02020603050405020304" pitchFamily="18" charset="0"/>
            <a:cs typeface="Times New Roman" panose="02020603050405020304" pitchFamily="18" charset="0"/>
          </a:endParaRPr>
        </a:p>
      </dgm:t>
    </dgm:pt>
    <dgm:pt modelId="{09FFC1CB-11C0-4D6D-8CB8-3C22D0B30A2F}" type="parTrans" cxnId="{4137B14A-396D-430C-AD9A-D28A45F18E4E}">
      <dgm:prSet/>
      <dgm:spPr/>
      <dgm:t>
        <a:bodyPr/>
        <a:lstStyle/>
        <a:p>
          <a:endParaRPr lang="ru-RU"/>
        </a:p>
      </dgm:t>
    </dgm:pt>
    <dgm:pt modelId="{89F100E5-C7D0-4B02-B14D-6721ADDD59B5}" type="sibTrans" cxnId="{4137B14A-396D-430C-AD9A-D28A45F18E4E}">
      <dgm:prSet/>
      <dgm:spPr/>
      <dgm:t>
        <a:bodyPr/>
        <a:lstStyle/>
        <a:p>
          <a:endParaRPr lang="ru-RU"/>
        </a:p>
      </dgm:t>
    </dgm:pt>
    <dgm:pt modelId="{2DAEABB6-713E-46BB-8707-DCED8C58EFD1}" type="pres">
      <dgm:prSet presAssocID="{2B7E956B-F289-4D51-A015-3EEDE3A9E32F}" presName="diagram" presStyleCnt="0">
        <dgm:presLayoutVars>
          <dgm:dir/>
          <dgm:resizeHandles val="exact"/>
        </dgm:presLayoutVars>
      </dgm:prSet>
      <dgm:spPr/>
      <dgm:t>
        <a:bodyPr/>
        <a:lstStyle/>
        <a:p>
          <a:endParaRPr lang="ru-RU"/>
        </a:p>
      </dgm:t>
    </dgm:pt>
    <dgm:pt modelId="{051BB3A2-AB17-4451-9240-98784410C68F}" type="pres">
      <dgm:prSet presAssocID="{1DEBE498-1A29-45FB-9CFC-C255E5E4B796}" presName="node" presStyleLbl="node1" presStyleIdx="0" presStyleCnt="2" custScaleY="136990" custLinFactNeighborX="3864" custLinFactNeighborY="-17406">
        <dgm:presLayoutVars>
          <dgm:bulletEnabled val="1"/>
        </dgm:presLayoutVars>
      </dgm:prSet>
      <dgm:spPr/>
      <dgm:t>
        <a:bodyPr/>
        <a:lstStyle/>
        <a:p>
          <a:endParaRPr lang="ru-RU"/>
        </a:p>
      </dgm:t>
    </dgm:pt>
    <dgm:pt modelId="{F04148A4-17AE-472A-B2EB-4243DC67C6B2}" type="pres">
      <dgm:prSet presAssocID="{2B74D67D-E85E-4A72-9454-DB000094A127}" presName="sibTrans" presStyleCnt="0"/>
      <dgm:spPr/>
      <dgm:t>
        <a:bodyPr/>
        <a:lstStyle/>
        <a:p>
          <a:endParaRPr lang="ru-RU"/>
        </a:p>
      </dgm:t>
    </dgm:pt>
    <dgm:pt modelId="{6FF2B963-4DB0-4EEB-A821-4CC41CC18204}" type="pres">
      <dgm:prSet presAssocID="{218B49D2-FB43-41DC-80F2-C512A44A45EA}" presName="node" presStyleLbl="node1" presStyleIdx="1" presStyleCnt="2" custScaleY="136990" custLinFactNeighborX="1403" custLinFactNeighborY="-17406">
        <dgm:presLayoutVars>
          <dgm:bulletEnabled val="1"/>
        </dgm:presLayoutVars>
      </dgm:prSet>
      <dgm:spPr/>
      <dgm:t>
        <a:bodyPr/>
        <a:lstStyle/>
        <a:p>
          <a:endParaRPr lang="ru-RU"/>
        </a:p>
      </dgm:t>
    </dgm:pt>
  </dgm:ptLst>
  <dgm:cxnLst>
    <dgm:cxn modelId="{3E3C58CB-1342-41A7-AD3B-2A1B93B41611}" type="presOf" srcId="{2B7E956B-F289-4D51-A015-3EEDE3A9E32F}" destId="{2DAEABB6-713E-46BB-8707-DCED8C58EFD1}" srcOrd="0" destOrd="0" presId="urn:microsoft.com/office/officeart/2005/8/layout/default#1"/>
    <dgm:cxn modelId="{364ED0C7-8314-4B2E-9363-5D84A48BF8F2}" type="presOf" srcId="{1DEBE498-1A29-45FB-9CFC-C255E5E4B796}" destId="{051BB3A2-AB17-4451-9240-98784410C68F}" srcOrd="0" destOrd="0" presId="urn:microsoft.com/office/officeart/2005/8/layout/default#1"/>
    <dgm:cxn modelId="{92C01C13-EB0F-405C-86A6-82DBBB8912F0}" srcId="{2B7E956B-F289-4D51-A015-3EEDE3A9E32F}" destId="{1DEBE498-1A29-45FB-9CFC-C255E5E4B796}" srcOrd="0" destOrd="0" parTransId="{942E9455-E416-410A-B6C5-74CF3A83ABFF}" sibTransId="{2B74D67D-E85E-4A72-9454-DB000094A127}"/>
    <dgm:cxn modelId="{4137B14A-396D-430C-AD9A-D28A45F18E4E}" srcId="{2B7E956B-F289-4D51-A015-3EEDE3A9E32F}" destId="{218B49D2-FB43-41DC-80F2-C512A44A45EA}" srcOrd="1" destOrd="0" parTransId="{09FFC1CB-11C0-4D6D-8CB8-3C22D0B30A2F}" sibTransId="{89F100E5-C7D0-4B02-B14D-6721ADDD59B5}"/>
    <dgm:cxn modelId="{BECC6D62-0E62-49E6-86D7-0ED412782ED8}" type="presOf" srcId="{218B49D2-FB43-41DC-80F2-C512A44A45EA}" destId="{6FF2B963-4DB0-4EEB-A821-4CC41CC18204}" srcOrd="0" destOrd="0" presId="urn:microsoft.com/office/officeart/2005/8/layout/default#1"/>
    <dgm:cxn modelId="{47630AE6-2C59-4A4F-8F80-5A95B45DDA7D}" type="presParOf" srcId="{2DAEABB6-713E-46BB-8707-DCED8C58EFD1}" destId="{051BB3A2-AB17-4451-9240-98784410C68F}" srcOrd="0" destOrd="0" presId="urn:microsoft.com/office/officeart/2005/8/layout/default#1"/>
    <dgm:cxn modelId="{5FDFF961-8616-4D2B-B151-7B940BFBDBC6}" type="presParOf" srcId="{2DAEABB6-713E-46BB-8707-DCED8C58EFD1}" destId="{F04148A4-17AE-472A-B2EB-4243DC67C6B2}" srcOrd="1" destOrd="0" presId="urn:microsoft.com/office/officeart/2005/8/layout/default#1"/>
    <dgm:cxn modelId="{BC7B3F13-D2ED-44AA-BD7D-E13B7CEB2834}" type="presParOf" srcId="{2DAEABB6-713E-46BB-8707-DCED8C58EFD1}" destId="{6FF2B963-4DB0-4EEB-A821-4CC41CC18204}"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3ED43-ECBC-4E70-9DC5-E3DC0D9D00B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029A0248-1192-4A22-94FC-1F771280DF8B}">
      <dgm:prSet/>
      <dgm:spPr/>
      <dgm:t>
        <a:bodyPr/>
        <a:lstStyle/>
        <a:p>
          <a:pPr rtl="0"/>
          <a:r>
            <a:rPr lang="ru-RU" b="1" dirty="0" smtClean="0">
              <a:latin typeface="Times New Roman" panose="02020603050405020304" pitchFamily="18" charset="0"/>
              <a:cs typeface="Times New Roman" panose="02020603050405020304" pitchFamily="18" charset="0"/>
            </a:rPr>
            <a:t>Первый модуль </a:t>
          </a:r>
          <a:r>
            <a:rPr lang="ru-RU"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a:t>
          </a:r>
          <a:r>
            <a:rPr lang="ru-RU" b="1" i="1" dirty="0" smtClean="0">
              <a:latin typeface="Times New Roman" panose="02020603050405020304" pitchFamily="18" charset="0"/>
              <a:cs typeface="Times New Roman" panose="02020603050405020304" pitchFamily="18" charset="0"/>
            </a:rPr>
            <a:t>В гости к Родничку и ТИКО»</a:t>
          </a:r>
          <a:endParaRPr lang="ru-RU" dirty="0">
            <a:latin typeface="Times New Roman" panose="02020603050405020304" pitchFamily="18" charset="0"/>
            <a:cs typeface="Times New Roman" panose="02020603050405020304" pitchFamily="18" charset="0"/>
          </a:endParaRPr>
        </a:p>
      </dgm:t>
    </dgm:pt>
    <dgm:pt modelId="{D873F069-A615-491D-8EB2-8337E380296C}" type="parTrans" cxnId="{CD9FCF93-D207-47EA-97D0-33DB11DEEAF8}">
      <dgm:prSet/>
      <dgm:spPr/>
      <dgm:t>
        <a:bodyPr/>
        <a:lstStyle/>
        <a:p>
          <a:endParaRPr lang="ru-RU"/>
        </a:p>
      </dgm:t>
    </dgm:pt>
    <dgm:pt modelId="{F0EDFA56-1DF3-4B1A-8F8E-498AB7838796}" type="sibTrans" cxnId="{CD9FCF93-D207-47EA-97D0-33DB11DEEAF8}">
      <dgm:prSet/>
      <dgm:spPr/>
      <dgm:t>
        <a:bodyPr/>
        <a:lstStyle/>
        <a:p>
          <a:endParaRPr lang="ru-RU"/>
        </a:p>
      </dgm:t>
    </dgm:pt>
    <dgm:pt modelId="{00A410D3-D1FE-4A74-BEFF-7D3750C4900D}">
      <dgm:prSet/>
      <dgm:spPr/>
      <dgm:t>
        <a:bodyPr/>
        <a:lstStyle/>
        <a:p>
          <a:pPr rtl="0"/>
          <a:r>
            <a:rPr lang="ru-RU" b="1" dirty="0" smtClean="0">
              <a:latin typeface="Times New Roman" panose="02020603050405020304" pitchFamily="18" charset="0"/>
              <a:cs typeface="Times New Roman" panose="02020603050405020304" pitchFamily="18" charset="0"/>
            </a:rPr>
            <a:t>Второй модуль </a:t>
          </a:r>
          <a:r>
            <a:rPr lang="ru-RU"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«В гостях у русской народной сказки»</a:t>
          </a:r>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412F1D9D-FD50-4450-A241-3953028E816C}" type="parTrans" cxnId="{F4F9B924-AD95-4F4B-98A9-842275420E8A}">
      <dgm:prSet/>
      <dgm:spPr/>
      <dgm:t>
        <a:bodyPr/>
        <a:lstStyle/>
        <a:p>
          <a:endParaRPr lang="ru-RU"/>
        </a:p>
      </dgm:t>
    </dgm:pt>
    <dgm:pt modelId="{E4D947C4-3679-480A-B29A-F3AA2748A1DC}" type="sibTrans" cxnId="{F4F9B924-AD95-4F4B-98A9-842275420E8A}">
      <dgm:prSet/>
      <dgm:spPr/>
      <dgm:t>
        <a:bodyPr/>
        <a:lstStyle/>
        <a:p>
          <a:endParaRPr lang="ru-RU"/>
        </a:p>
      </dgm:t>
    </dgm:pt>
    <dgm:pt modelId="{C63DC371-41C4-4F63-A3C5-E25FB7815A3B}">
      <dgm:prSet/>
      <dgm:spPr/>
      <dgm:t>
        <a:bodyPr/>
        <a:lstStyle/>
        <a:p>
          <a:pPr rtl="0"/>
          <a:r>
            <a:rPr lang="ru-RU" b="1" dirty="0" smtClean="0">
              <a:latin typeface="Times New Roman" panose="02020603050405020304" pitchFamily="18" charset="0"/>
              <a:cs typeface="Times New Roman" panose="02020603050405020304" pitchFamily="18" charset="0"/>
            </a:rPr>
            <a:t>Третий блок </a:t>
          </a:r>
          <a:r>
            <a:rPr lang="ru-RU"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«Сказки народов мира»</a:t>
          </a:r>
          <a:endParaRPr lang="ru-RU" dirty="0">
            <a:latin typeface="Times New Roman" panose="02020603050405020304" pitchFamily="18" charset="0"/>
            <a:cs typeface="Times New Roman" panose="02020603050405020304" pitchFamily="18" charset="0"/>
          </a:endParaRPr>
        </a:p>
      </dgm:t>
    </dgm:pt>
    <dgm:pt modelId="{11B83CD6-CA34-4517-A71D-93FA56EC0C88}" type="parTrans" cxnId="{22B53996-BE59-4A34-B0DD-2EBD8941F4E8}">
      <dgm:prSet/>
      <dgm:spPr/>
      <dgm:t>
        <a:bodyPr/>
        <a:lstStyle/>
        <a:p>
          <a:endParaRPr lang="ru-RU"/>
        </a:p>
      </dgm:t>
    </dgm:pt>
    <dgm:pt modelId="{0BFAB066-5E80-430B-972B-6BE63DBE18C8}" type="sibTrans" cxnId="{22B53996-BE59-4A34-B0DD-2EBD8941F4E8}">
      <dgm:prSet/>
      <dgm:spPr/>
      <dgm:t>
        <a:bodyPr/>
        <a:lstStyle/>
        <a:p>
          <a:endParaRPr lang="ru-RU"/>
        </a:p>
      </dgm:t>
    </dgm:pt>
    <dgm:pt modelId="{4C15E410-6138-4FC2-B218-E34ECA13CF3A}">
      <dgm:prSet/>
      <dgm:spPr/>
      <dgm:t>
        <a:bodyPr/>
        <a:lstStyle/>
        <a:p>
          <a:pPr rtl="0"/>
          <a:r>
            <a:rPr lang="ru-RU" b="1" dirty="0" smtClean="0">
              <a:latin typeface="Times New Roman" panose="02020603050405020304" pitchFamily="18" charset="0"/>
              <a:cs typeface="Times New Roman" panose="02020603050405020304" pitchFamily="18" charset="0"/>
            </a:rPr>
            <a:t>Четвертый блок – </a:t>
          </a:r>
          <a:r>
            <a:rPr lang="ru-RU" b="1" i="1" dirty="0" smtClean="0">
              <a:latin typeface="Times New Roman" panose="02020603050405020304" pitchFamily="18" charset="0"/>
              <a:cs typeface="Times New Roman" panose="02020603050405020304" pitchFamily="18" charset="0"/>
            </a:rPr>
            <a:t>«Авторские сказки» </a:t>
          </a:r>
          <a:endParaRPr lang="ru-RU" dirty="0">
            <a:latin typeface="Times New Roman" panose="02020603050405020304" pitchFamily="18" charset="0"/>
            <a:cs typeface="Times New Roman" panose="02020603050405020304" pitchFamily="18" charset="0"/>
          </a:endParaRPr>
        </a:p>
      </dgm:t>
    </dgm:pt>
    <dgm:pt modelId="{46A23E67-A815-4B6C-AD95-2856552BAB50}" type="parTrans" cxnId="{4EC9ECFC-C43A-4722-8814-C320734B7FE7}">
      <dgm:prSet/>
      <dgm:spPr/>
      <dgm:t>
        <a:bodyPr/>
        <a:lstStyle/>
        <a:p>
          <a:endParaRPr lang="ru-RU"/>
        </a:p>
      </dgm:t>
    </dgm:pt>
    <dgm:pt modelId="{9B7FA665-A63C-4859-8FE2-21EC5018B415}" type="sibTrans" cxnId="{4EC9ECFC-C43A-4722-8814-C320734B7FE7}">
      <dgm:prSet/>
      <dgm:spPr/>
      <dgm:t>
        <a:bodyPr/>
        <a:lstStyle/>
        <a:p>
          <a:endParaRPr lang="ru-RU"/>
        </a:p>
      </dgm:t>
    </dgm:pt>
    <dgm:pt modelId="{69A77AC3-BEF6-4CDA-976C-49D226C34B8C}">
      <dgm:prSet/>
      <dgm:spPr/>
      <dgm:t>
        <a:bodyPr/>
        <a:lstStyle/>
        <a:p>
          <a:pPr rtl="0"/>
          <a:r>
            <a:rPr lang="ru-RU" b="1" dirty="0" smtClean="0">
              <a:latin typeface="Times New Roman" panose="02020603050405020304" pitchFamily="18" charset="0"/>
              <a:cs typeface="Times New Roman" panose="02020603050405020304" pitchFamily="18" charset="0"/>
            </a:rPr>
            <a:t>Пятый блок – </a:t>
          </a:r>
          <a:r>
            <a:rPr lang="ru-RU" b="1" i="1" dirty="0" smtClean="0">
              <a:latin typeface="Times New Roman" panose="02020603050405020304" pitchFamily="18" charset="0"/>
              <a:cs typeface="Times New Roman" panose="02020603050405020304" pitchFamily="18" charset="0"/>
            </a:rPr>
            <a:t>«Изумрудные сказки» </a:t>
          </a:r>
          <a:endParaRPr lang="ru-RU" dirty="0">
            <a:latin typeface="Times New Roman" panose="02020603050405020304" pitchFamily="18" charset="0"/>
            <a:cs typeface="Times New Roman" panose="02020603050405020304" pitchFamily="18" charset="0"/>
          </a:endParaRPr>
        </a:p>
      </dgm:t>
    </dgm:pt>
    <dgm:pt modelId="{A165C18E-9F30-49D8-8F57-0CCC21B46604}" type="parTrans" cxnId="{E687BAB4-1349-4060-9354-A306990F4357}">
      <dgm:prSet/>
      <dgm:spPr/>
      <dgm:t>
        <a:bodyPr/>
        <a:lstStyle/>
        <a:p>
          <a:endParaRPr lang="ru-RU"/>
        </a:p>
      </dgm:t>
    </dgm:pt>
    <dgm:pt modelId="{8E2C1B35-DD99-44E8-8D91-67B538C370F6}" type="sibTrans" cxnId="{E687BAB4-1349-4060-9354-A306990F4357}">
      <dgm:prSet/>
      <dgm:spPr/>
      <dgm:t>
        <a:bodyPr/>
        <a:lstStyle/>
        <a:p>
          <a:endParaRPr lang="ru-RU"/>
        </a:p>
      </dgm:t>
    </dgm:pt>
    <dgm:pt modelId="{0AEBBB7C-20C5-4DD4-AA1A-7702607D9746}">
      <dgm:prSet/>
      <dgm:spPr/>
      <dgm:t>
        <a:bodyPr/>
        <a:lstStyle/>
        <a:p>
          <a:pPr rtl="0"/>
          <a:r>
            <a:rPr lang="ru-RU" b="1" dirty="0" smtClean="0">
              <a:latin typeface="Times New Roman" panose="02020603050405020304" pitchFamily="18" charset="0"/>
              <a:cs typeface="Times New Roman" panose="02020603050405020304" pitchFamily="18" charset="0"/>
            </a:rPr>
            <a:t>Шестой блок </a:t>
          </a:r>
          <a:r>
            <a:rPr lang="ru-RU"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«Моя первая сказка»</a:t>
          </a:r>
          <a:endParaRPr lang="ru-RU" dirty="0">
            <a:latin typeface="Times New Roman" panose="02020603050405020304" pitchFamily="18" charset="0"/>
            <a:cs typeface="Times New Roman" panose="02020603050405020304" pitchFamily="18" charset="0"/>
          </a:endParaRPr>
        </a:p>
      </dgm:t>
    </dgm:pt>
    <dgm:pt modelId="{0BC2EDFA-1934-4A42-B4A1-8F2D29F0F391}" type="parTrans" cxnId="{ECC39142-54D2-4877-8207-4B658B0B3F2F}">
      <dgm:prSet/>
      <dgm:spPr/>
      <dgm:t>
        <a:bodyPr/>
        <a:lstStyle/>
        <a:p>
          <a:endParaRPr lang="ru-RU"/>
        </a:p>
      </dgm:t>
    </dgm:pt>
    <dgm:pt modelId="{78A2E24E-3698-4E80-ABF7-D4C5352606EC}" type="sibTrans" cxnId="{ECC39142-54D2-4877-8207-4B658B0B3F2F}">
      <dgm:prSet/>
      <dgm:spPr/>
      <dgm:t>
        <a:bodyPr/>
        <a:lstStyle/>
        <a:p>
          <a:endParaRPr lang="ru-RU"/>
        </a:p>
      </dgm:t>
    </dgm:pt>
    <dgm:pt modelId="{8F9BC61E-6EF6-45FF-B733-2677699CB545}" type="pres">
      <dgm:prSet presAssocID="{BE23ED43-ECBC-4E70-9DC5-E3DC0D9D00B4}" presName="linear" presStyleCnt="0">
        <dgm:presLayoutVars>
          <dgm:animLvl val="lvl"/>
          <dgm:resizeHandles val="exact"/>
        </dgm:presLayoutVars>
      </dgm:prSet>
      <dgm:spPr/>
      <dgm:t>
        <a:bodyPr/>
        <a:lstStyle/>
        <a:p>
          <a:endParaRPr lang="ru-RU"/>
        </a:p>
      </dgm:t>
    </dgm:pt>
    <dgm:pt modelId="{61D337EB-7670-42AF-8441-6047E8A38F26}" type="pres">
      <dgm:prSet presAssocID="{029A0248-1192-4A22-94FC-1F771280DF8B}" presName="parentText" presStyleLbl="node1" presStyleIdx="0" presStyleCnt="6">
        <dgm:presLayoutVars>
          <dgm:chMax val="0"/>
          <dgm:bulletEnabled val="1"/>
        </dgm:presLayoutVars>
      </dgm:prSet>
      <dgm:spPr/>
      <dgm:t>
        <a:bodyPr/>
        <a:lstStyle/>
        <a:p>
          <a:endParaRPr lang="ru-RU"/>
        </a:p>
      </dgm:t>
    </dgm:pt>
    <dgm:pt modelId="{5B09305D-F3CF-4A8B-A7B9-9687DFE975A2}" type="pres">
      <dgm:prSet presAssocID="{F0EDFA56-1DF3-4B1A-8F8E-498AB7838796}" presName="spacer" presStyleCnt="0"/>
      <dgm:spPr/>
    </dgm:pt>
    <dgm:pt modelId="{733E63F0-85DD-4A1B-A82D-8BC1CE6B2E6D}" type="pres">
      <dgm:prSet presAssocID="{00A410D3-D1FE-4A74-BEFF-7D3750C4900D}" presName="parentText" presStyleLbl="node1" presStyleIdx="1" presStyleCnt="6">
        <dgm:presLayoutVars>
          <dgm:chMax val="0"/>
          <dgm:bulletEnabled val="1"/>
        </dgm:presLayoutVars>
      </dgm:prSet>
      <dgm:spPr/>
      <dgm:t>
        <a:bodyPr/>
        <a:lstStyle/>
        <a:p>
          <a:endParaRPr lang="ru-RU"/>
        </a:p>
      </dgm:t>
    </dgm:pt>
    <dgm:pt modelId="{79BADB9F-F50C-4874-9481-37C08D2DD285}" type="pres">
      <dgm:prSet presAssocID="{E4D947C4-3679-480A-B29A-F3AA2748A1DC}" presName="spacer" presStyleCnt="0"/>
      <dgm:spPr/>
    </dgm:pt>
    <dgm:pt modelId="{58CCA494-2D1B-4CB0-AA7D-A5DBB2F2750E}" type="pres">
      <dgm:prSet presAssocID="{C63DC371-41C4-4F63-A3C5-E25FB7815A3B}" presName="parentText" presStyleLbl="node1" presStyleIdx="2" presStyleCnt="6">
        <dgm:presLayoutVars>
          <dgm:chMax val="0"/>
          <dgm:bulletEnabled val="1"/>
        </dgm:presLayoutVars>
      </dgm:prSet>
      <dgm:spPr/>
      <dgm:t>
        <a:bodyPr/>
        <a:lstStyle/>
        <a:p>
          <a:endParaRPr lang="ru-RU"/>
        </a:p>
      </dgm:t>
    </dgm:pt>
    <dgm:pt modelId="{C3F830CF-E030-4A4F-B4E4-49ABF960F276}" type="pres">
      <dgm:prSet presAssocID="{0BFAB066-5E80-430B-972B-6BE63DBE18C8}" presName="spacer" presStyleCnt="0"/>
      <dgm:spPr/>
    </dgm:pt>
    <dgm:pt modelId="{2EEF520B-F6FF-492F-8ACC-C2A70601BDD1}" type="pres">
      <dgm:prSet presAssocID="{4C15E410-6138-4FC2-B218-E34ECA13CF3A}" presName="parentText" presStyleLbl="node1" presStyleIdx="3" presStyleCnt="6">
        <dgm:presLayoutVars>
          <dgm:chMax val="0"/>
          <dgm:bulletEnabled val="1"/>
        </dgm:presLayoutVars>
      </dgm:prSet>
      <dgm:spPr/>
      <dgm:t>
        <a:bodyPr/>
        <a:lstStyle/>
        <a:p>
          <a:endParaRPr lang="ru-RU"/>
        </a:p>
      </dgm:t>
    </dgm:pt>
    <dgm:pt modelId="{4A5064CE-98FC-4C80-97F4-5BCA1BFD259F}" type="pres">
      <dgm:prSet presAssocID="{9B7FA665-A63C-4859-8FE2-21EC5018B415}" presName="spacer" presStyleCnt="0"/>
      <dgm:spPr/>
    </dgm:pt>
    <dgm:pt modelId="{0720876B-5A5D-448B-A7FD-A6D2C96D787D}" type="pres">
      <dgm:prSet presAssocID="{69A77AC3-BEF6-4CDA-976C-49D226C34B8C}" presName="parentText" presStyleLbl="node1" presStyleIdx="4" presStyleCnt="6">
        <dgm:presLayoutVars>
          <dgm:chMax val="0"/>
          <dgm:bulletEnabled val="1"/>
        </dgm:presLayoutVars>
      </dgm:prSet>
      <dgm:spPr/>
      <dgm:t>
        <a:bodyPr/>
        <a:lstStyle/>
        <a:p>
          <a:endParaRPr lang="ru-RU"/>
        </a:p>
      </dgm:t>
    </dgm:pt>
    <dgm:pt modelId="{11F2BCD4-3B16-47E5-AAB1-9A2084C01570}" type="pres">
      <dgm:prSet presAssocID="{8E2C1B35-DD99-44E8-8D91-67B538C370F6}" presName="spacer" presStyleCnt="0"/>
      <dgm:spPr/>
    </dgm:pt>
    <dgm:pt modelId="{60422CFF-536C-40CB-90F0-8C3F9562BB21}" type="pres">
      <dgm:prSet presAssocID="{0AEBBB7C-20C5-4DD4-AA1A-7702607D9746}" presName="parentText" presStyleLbl="node1" presStyleIdx="5" presStyleCnt="6">
        <dgm:presLayoutVars>
          <dgm:chMax val="0"/>
          <dgm:bulletEnabled val="1"/>
        </dgm:presLayoutVars>
      </dgm:prSet>
      <dgm:spPr/>
      <dgm:t>
        <a:bodyPr/>
        <a:lstStyle/>
        <a:p>
          <a:endParaRPr lang="ru-RU"/>
        </a:p>
      </dgm:t>
    </dgm:pt>
  </dgm:ptLst>
  <dgm:cxnLst>
    <dgm:cxn modelId="{4EC9ECFC-C43A-4722-8814-C320734B7FE7}" srcId="{BE23ED43-ECBC-4E70-9DC5-E3DC0D9D00B4}" destId="{4C15E410-6138-4FC2-B218-E34ECA13CF3A}" srcOrd="3" destOrd="0" parTransId="{46A23E67-A815-4B6C-AD95-2856552BAB50}" sibTransId="{9B7FA665-A63C-4859-8FE2-21EC5018B415}"/>
    <dgm:cxn modelId="{E687BAB4-1349-4060-9354-A306990F4357}" srcId="{BE23ED43-ECBC-4E70-9DC5-E3DC0D9D00B4}" destId="{69A77AC3-BEF6-4CDA-976C-49D226C34B8C}" srcOrd="4" destOrd="0" parTransId="{A165C18E-9F30-49D8-8F57-0CCC21B46604}" sibTransId="{8E2C1B35-DD99-44E8-8D91-67B538C370F6}"/>
    <dgm:cxn modelId="{ECC39142-54D2-4877-8207-4B658B0B3F2F}" srcId="{BE23ED43-ECBC-4E70-9DC5-E3DC0D9D00B4}" destId="{0AEBBB7C-20C5-4DD4-AA1A-7702607D9746}" srcOrd="5" destOrd="0" parTransId="{0BC2EDFA-1934-4A42-B4A1-8F2D29F0F391}" sibTransId="{78A2E24E-3698-4E80-ABF7-D4C5352606EC}"/>
    <dgm:cxn modelId="{F4F9B924-AD95-4F4B-98A9-842275420E8A}" srcId="{BE23ED43-ECBC-4E70-9DC5-E3DC0D9D00B4}" destId="{00A410D3-D1FE-4A74-BEFF-7D3750C4900D}" srcOrd="1" destOrd="0" parTransId="{412F1D9D-FD50-4450-A241-3953028E816C}" sibTransId="{E4D947C4-3679-480A-B29A-F3AA2748A1DC}"/>
    <dgm:cxn modelId="{2C307A19-EF63-4F33-B690-D7E19931B6FF}" type="presOf" srcId="{4C15E410-6138-4FC2-B218-E34ECA13CF3A}" destId="{2EEF520B-F6FF-492F-8ACC-C2A70601BDD1}" srcOrd="0" destOrd="0" presId="urn:microsoft.com/office/officeart/2005/8/layout/vList2"/>
    <dgm:cxn modelId="{43C54F42-D81A-4196-B026-326FEDE47E47}" type="presOf" srcId="{C63DC371-41C4-4F63-A3C5-E25FB7815A3B}" destId="{58CCA494-2D1B-4CB0-AA7D-A5DBB2F2750E}" srcOrd="0" destOrd="0" presId="urn:microsoft.com/office/officeart/2005/8/layout/vList2"/>
    <dgm:cxn modelId="{F656ADE0-37C6-48E0-92C7-75280561BBAD}" type="presOf" srcId="{BE23ED43-ECBC-4E70-9DC5-E3DC0D9D00B4}" destId="{8F9BC61E-6EF6-45FF-B733-2677699CB545}" srcOrd="0" destOrd="0" presId="urn:microsoft.com/office/officeart/2005/8/layout/vList2"/>
    <dgm:cxn modelId="{CD9FCF93-D207-47EA-97D0-33DB11DEEAF8}" srcId="{BE23ED43-ECBC-4E70-9DC5-E3DC0D9D00B4}" destId="{029A0248-1192-4A22-94FC-1F771280DF8B}" srcOrd="0" destOrd="0" parTransId="{D873F069-A615-491D-8EB2-8337E380296C}" sibTransId="{F0EDFA56-1DF3-4B1A-8F8E-498AB7838796}"/>
    <dgm:cxn modelId="{22B53996-BE59-4A34-B0DD-2EBD8941F4E8}" srcId="{BE23ED43-ECBC-4E70-9DC5-E3DC0D9D00B4}" destId="{C63DC371-41C4-4F63-A3C5-E25FB7815A3B}" srcOrd="2" destOrd="0" parTransId="{11B83CD6-CA34-4517-A71D-93FA56EC0C88}" sibTransId="{0BFAB066-5E80-430B-972B-6BE63DBE18C8}"/>
    <dgm:cxn modelId="{58DE8F80-C9F0-445C-85F8-1ED0E23E506C}" type="presOf" srcId="{029A0248-1192-4A22-94FC-1F771280DF8B}" destId="{61D337EB-7670-42AF-8441-6047E8A38F26}" srcOrd="0" destOrd="0" presId="urn:microsoft.com/office/officeart/2005/8/layout/vList2"/>
    <dgm:cxn modelId="{DB537DA9-5E02-4EE2-85DE-6D6BEBF54F69}" type="presOf" srcId="{00A410D3-D1FE-4A74-BEFF-7D3750C4900D}" destId="{733E63F0-85DD-4A1B-A82D-8BC1CE6B2E6D}" srcOrd="0" destOrd="0" presId="urn:microsoft.com/office/officeart/2005/8/layout/vList2"/>
    <dgm:cxn modelId="{AD5EE96C-217C-4456-A0B2-3D51FA0E141A}" type="presOf" srcId="{0AEBBB7C-20C5-4DD4-AA1A-7702607D9746}" destId="{60422CFF-536C-40CB-90F0-8C3F9562BB21}" srcOrd="0" destOrd="0" presId="urn:microsoft.com/office/officeart/2005/8/layout/vList2"/>
    <dgm:cxn modelId="{F54B4C63-B758-4C16-B04C-B92F8D734662}" type="presOf" srcId="{69A77AC3-BEF6-4CDA-976C-49D226C34B8C}" destId="{0720876B-5A5D-448B-A7FD-A6D2C96D787D}" srcOrd="0" destOrd="0" presId="urn:microsoft.com/office/officeart/2005/8/layout/vList2"/>
    <dgm:cxn modelId="{BD5ABDAF-A42E-417B-BA4B-9489166516A1}" type="presParOf" srcId="{8F9BC61E-6EF6-45FF-B733-2677699CB545}" destId="{61D337EB-7670-42AF-8441-6047E8A38F26}" srcOrd="0" destOrd="0" presId="urn:microsoft.com/office/officeart/2005/8/layout/vList2"/>
    <dgm:cxn modelId="{D48EE273-3FA1-47D3-95DD-9BC624FA1D91}" type="presParOf" srcId="{8F9BC61E-6EF6-45FF-B733-2677699CB545}" destId="{5B09305D-F3CF-4A8B-A7B9-9687DFE975A2}" srcOrd="1" destOrd="0" presId="urn:microsoft.com/office/officeart/2005/8/layout/vList2"/>
    <dgm:cxn modelId="{2DA58FF6-1621-4F14-8E99-5CA9FF80FB14}" type="presParOf" srcId="{8F9BC61E-6EF6-45FF-B733-2677699CB545}" destId="{733E63F0-85DD-4A1B-A82D-8BC1CE6B2E6D}" srcOrd="2" destOrd="0" presId="urn:microsoft.com/office/officeart/2005/8/layout/vList2"/>
    <dgm:cxn modelId="{F900E549-B142-4C2D-B4FF-F6D91F0A709D}" type="presParOf" srcId="{8F9BC61E-6EF6-45FF-B733-2677699CB545}" destId="{79BADB9F-F50C-4874-9481-37C08D2DD285}" srcOrd="3" destOrd="0" presId="urn:microsoft.com/office/officeart/2005/8/layout/vList2"/>
    <dgm:cxn modelId="{D6A8D1CA-7F7A-41F5-82E9-5740FE135A12}" type="presParOf" srcId="{8F9BC61E-6EF6-45FF-B733-2677699CB545}" destId="{58CCA494-2D1B-4CB0-AA7D-A5DBB2F2750E}" srcOrd="4" destOrd="0" presId="urn:microsoft.com/office/officeart/2005/8/layout/vList2"/>
    <dgm:cxn modelId="{664AE382-2F4E-4D1B-AA06-DA370900396D}" type="presParOf" srcId="{8F9BC61E-6EF6-45FF-B733-2677699CB545}" destId="{C3F830CF-E030-4A4F-B4E4-49ABF960F276}" srcOrd="5" destOrd="0" presId="urn:microsoft.com/office/officeart/2005/8/layout/vList2"/>
    <dgm:cxn modelId="{13EC254E-ED3B-4F24-90B9-075A4AFA457D}" type="presParOf" srcId="{8F9BC61E-6EF6-45FF-B733-2677699CB545}" destId="{2EEF520B-F6FF-492F-8ACC-C2A70601BDD1}" srcOrd="6" destOrd="0" presId="urn:microsoft.com/office/officeart/2005/8/layout/vList2"/>
    <dgm:cxn modelId="{461CF087-EAC5-4029-B8AA-7DB6AB217EDB}" type="presParOf" srcId="{8F9BC61E-6EF6-45FF-B733-2677699CB545}" destId="{4A5064CE-98FC-4C80-97F4-5BCA1BFD259F}" srcOrd="7" destOrd="0" presId="urn:microsoft.com/office/officeart/2005/8/layout/vList2"/>
    <dgm:cxn modelId="{00279F81-5AA4-43DB-944A-38CCE72BDA81}" type="presParOf" srcId="{8F9BC61E-6EF6-45FF-B733-2677699CB545}" destId="{0720876B-5A5D-448B-A7FD-A6D2C96D787D}" srcOrd="8" destOrd="0" presId="urn:microsoft.com/office/officeart/2005/8/layout/vList2"/>
    <dgm:cxn modelId="{338BE0C7-A342-4182-A4E0-C006D19B11CD}" type="presParOf" srcId="{8F9BC61E-6EF6-45FF-B733-2677699CB545}" destId="{11F2BCD4-3B16-47E5-AAB1-9A2084C01570}" srcOrd="9" destOrd="0" presId="urn:microsoft.com/office/officeart/2005/8/layout/vList2"/>
    <dgm:cxn modelId="{E97E025F-5D61-4133-8CA8-16C53ABBD055}" type="presParOf" srcId="{8F9BC61E-6EF6-45FF-B733-2677699CB545}" destId="{60422CFF-536C-40CB-90F0-8C3F9562BB2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B3A2-AB17-4451-9240-98784410C68F}">
      <dsp:nvSpPr>
        <dsp:cNvPr id="0" name=""/>
        <dsp:cNvSpPr/>
      </dsp:nvSpPr>
      <dsp:spPr>
        <a:xfrm>
          <a:off x="144008" y="71999"/>
          <a:ext cx="3702364" cy="30431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Родничок - символ начало большой реки, начало успешной школьной жизни</a:t>
          </a:r>
          <a:endParaRPr lang="ru-RU" sz="2400" b="1" kern="1200" dirty="0">
            <a:latin typeface="Times New Roman" panose="02020603050405020304" pitchFamily="18" charset="0"/>
            <a:cs typeface="Times New Roman" panose="02020603050405020304" pitchFamily="18" charset="0"/>
          </a:endParaRPr>
        </a:p>
      </dsp:txBody>
      <dsp:txXfrm>
        <a:off x="144008" y="71999"/>
        <a:ext cx="3702364" cy="3043121"/>
      </dsp:txXfrm>
    </dsp:sp>
    <dsp:sp modelId="{6FF2B963-4DB0-4EEB-A821-4CC41CC18204}">
      <dsp:nvSpPr>
        <dsp:cNvPr id="0" name=""/>
        <dsp:cNvSpPr/>
      </dsp:nvSpPr>
      <dsp:spPr>
        <a:xfrm>
          <a:off x="4074499" y="71999"/>
          <a:ext cx="3702364" cy="30431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ТИКО – трансформируемый игровой конструктор для обучения детей, из которого дети смогут мастерить героев сказки из разных по цвету, форме и размеру деталей</a:t>
          </a:r>
          <a:endParaRPr lang="ru-RU" sz="2000" b="1" kern="1200" dirty="0">
            <a:latin typeface="Times New Roman" panose="02020603050405020304" pitchFamily="18" charset="0"/>
            <a:cs typeface="Times New Roman" panose="02020603050405020304" pitchFamily="18" charset="0"/>
          </a:endParaRPr>
        </a:p>
      </dsp:txBody>
      <dsp:txXfrm>
        <a:off x="4074499" y="71999"/>
        <a:ext cx="3702364" cy="3043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337EB-7670-42AF-8441-6047E8A38F26}">
      <dsp:nvSpPr>
        <dsp:cNvPr id="0" name=""/>
        <dsp:cNvSpPr/>
      </dsp:nvSpPr>
      <dsp:spPr>
        <a:xfrm>
          <a:off x="0" y="615891"/>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Первый модуль </a:t>
          </a:r>
          <a:r>
            <a:rPr lang="ru-RU" sz="2600" kern="1200" dirty="0" smtClean="0">
              <a:latin typeface="Times New Roman" panose="02020603050405020304" pitchFamily="18" charset="0"/>
              <a:cs typeface="Times New Roman" panose="02020603050405020304" pitchFamily="18" charset="0"/>
            </a:rPr>
            <a:t>– </a:t>
          </a:r>
          <a:r>
            <a:rPr lang="ru-RU" sz="2600" i="1" kern="1200" dirty="0" smtClean="0">
              <a:latin typeface="Times New Roman" panose="02020603050405020304" pitchFamily="18" charset="0"/>
              <a:cs typeface="Times New Roman" panose="02020603050405020304" pitchFamily="18" charset="0"/>
            </a:rPr>
            <a:t>«</a:t>
          </a:r>
          <a:r>
            <a:rPr lang="ru-RU" sz="2600" b="1" i="1" kern="1200" dirty="0" smtClean="0">
              <a:latin typeface="Times New Roman" panose="02020603050405020304" pitchFamily="18" charset="0"/>
              <a:cs typeface="Times New Roman" panose="02020603050405020304" pitchFamily="18" charset="0"/>
            </a:rPr>
            <a:t>В гости к Родничку и ТИКО»</a:t>
          </a:r>
          <a:endParaRPr lang="ru-RU" sz="2600" kern="1200" dirty="0">
            <a:latin typeface="Times New Roman" panose="02020603050405020304" pitchFamily="18" charset="0"/>
            <a:cs typeface="Times New Roman" panose="02020603050405020304" pitchFamily="18" charset="0"/>
          </a:endParaRPr>
        </a:p>
      </dsp:txBody>
      <dsp:txXfrm>
        <a:off x="29700" y="645591"/>
        <a:ext cx="8447888" cy="549000"/>
      </dsp:txXfrm>
    </dsp:sp>
    <dsp:sp modelId="{733E63F0-85DD-4A1B-A82D-8BC1CE6B2E6D}">
      <dsp:nvSpPr>
        <dsp:cNvPr id="0" name=""/>
        <dsp:cNvSpPr/>
      </dsp:nvSpPr>
      <dsp:spPr>
        <a:xfrm>
          <a:off x="0" y="1299171"/>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Второй модуль </a:t>
          </a:r>
          <a:r>
            <a:rPr lang="ru-RU" sz="2600" kern="1200" dirty="0" smtClean="0">
              <a:latin typeface="Times New Roman" panose="02020603050405020304" pitchFamily="18" charset="0"/>
              <a:cs typeface="Times New Roman" panose="02020603050405020304" pitchFamily="18" charset="0"/>
            </a:rPr>
            <a:t>– </a:t>
          </a:r>
          <a:r>
            <a:rPr lang="ru-RU" sz="2600" b="1" i="1" kern="1200" dirty="0" smtClean="0">
              <a:latin typeface="Times New Roman" panose="02020603050405020304" pitchFamily="18" charset="0"/>
              <a:cs typeface="Times New Roman" panose="02020603050405020304" pitchFamily="18" charset="0"/>
            </a:rPr>
            <a:t>«В гостях у русской народной сказки»</a:t>
          </a:r>
          <a:r>
            <a:rPr lang="ru-RU" sz="2600" b="1" kern="1200" dirty="0" smtClean="0">
              <a:latin typeface="Times New Roman" panose="02020603050405020304" pitchFamily="18" charset="0"/>
              <a:cs typeface="Times New Roman" panose="02020603050405020304" pitchFamily="18" charset="0"/>
            </a:rPr>
            <a:t> </a:t>
          </a:r>
          <a:endParaRPr lang="ru-RU" sz="2600" kern="1200" dirty="0">
            <a:latin typeface="Times New Roman" panose="02020603050405020304" pitchFamily="18" charset="0"/>
            <a:cs typeface="Times New Roman" panose="02020603050405020304" pitchFamily="18" charset="0"/>
          </a:endParaRPr>
        </a:p>
      </dsp:txBody>
      <dsp:txXfrm>
        <a:off x="29700" y="1328871"/>
        <a:ext cx="8447888" cy="549000"/>
      </dsp:txXfrm>
    </dsp:sp>
    <dsp:sp modelId="{58CCA494-2D1B-4CB0-AA7D-A5DBB2F2750E}">
      <dsp:nvSpPr>
        <dsp:cNvPr id="0" name=""/>
        <dsp:cNvSpPr/>
      </dsp:nvSpPr>
      <dsp:spPr>
        <a:xfrm>
          <a:off x="0" y="1982451"/>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Третий блок </a:t>
          </a:r>
          <a:r>
            <a:rPr lang="ru-RU" sz="2600" kern="1200" dirty="0" smtClean="0">
              <a:latin typeface="Times New Roman" panose="02020603050405020304" pitchFamily="18" charset="0"/>
              <a:cs typeface="Times New Roman" panose="02020603050405020304" pitchFamily="18" charset="0"/>
            </a:rPr>
            <a:t>– </a:t>
          </a:r>
          <a:r>
            <a:rPr lang="ru-RU" sz="2600" b="1" i="1" kern="1200" dirty="0" smtClean="0">
              <a:latin typeface="Times New Roman" panose="02020603050405020304" pitchFamily="18" charset="0"/>
              <a:cs typeface="Times New Roman" panose="02020603050405020304" pitchFamily="18" charset="0"/>
            </a:rPr>
            <a:t>«Сказки народов мира»</a:t>
          </a:r>
          <a:endParaRPr lang="ru-RU" sz="2600" kern="1200" dirty="0">
            <a:latin typeface="Times New Roman" panose="02020603050405020304" pitchFamily="18" charset="0"/>
            <a:cs typeface="Times New Roman" panose="02020603050405020304" pitchFamily="18" charset="0"/>
          </a:endParaRPr>
        </a:p>
      </dsp:txBody>
      <dsp:txXfrm>
        <a:off x="29700" y="2012151"/>
        <a:ext cx="8447888" cy="549000"/>
      </dsp:txXfrm>
    </dsp:sp>
    <dsp:sp modelId="{2EEF520B-F6FF-492F-8ACC-C2A70601BDD1}">
      <dsp:nvSpPr>
        <dsp:cNvPr id="0" name=""/>
        <dsp:cNvSpPr/>
      </dsp:nvSpPr>
      <dsp:spPr>
        <a:xfrm>
          <a:off x="0" y="2665731"/>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Четвертый блок – </a:t>
          </a:r>
          <a:r>
            <a:rPr lang="ru-RU" sz="2600" b="1" i="1" kern="1200" dirty="0" smtClean="0">
              <a:latin typeface="Times New Roman" panose="02020603050405020304" pitchFamily="18" charset="0"/>
              <a:cs typeface="Times New Roman" panose="02020603050405020304" pitchFamily="18" charset="0"/>
            </a:rPr>
            <a:t>«Авторские сказки» </a:t>
          </a:r>
          <a:endParaRPr lang="ru-RU" sz="2600" kern="1200" dirty="0">
            <a:latin typeface="Times New Roman" panose="02020603050405020304" pitchFamily="18" charset="0"/>
            <a:cs typeface="Times New Roman" panose="02020603050405020304" pitchFamily="18" charset="0"/>
          </a:endParaRPr>
        </a:p>
      </dsp:txBody>
      <dsp:txXfrm>
        <a:off x="29700" y="2695431"/>
        <a:ext cx="8447888" cy="549000"/>
      </dsp:txXfrm>
    </dsp:sp>
    <dsp:sp modelId="{0720876B-5A5D-448B-A7FD-A6D2C96D787D}">
      <dsp:nvSpPr>
        <dsp:cNvPr id="0" name=""/>
        <dsp:cNvSpPr/>
      </dsp:nvSpPr>
      <dsp:spPr>
        <a:xfrm>
          <a:off x="0" y="3349012"/>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Пятый блок – </a:t>
          </a:r>
          <a:r>
            <a:rPr lang="ru-RU" sz="2600" b="1" i="1" kern="1200" dirty="0" smtClean="0">
              <a:latin typeface="Times New Roman" panose="02020603050405020304" pitchFamily="18" charset="0"/>
              <a:cs typeface="Times New Roman" panose="02020603050405020304" pitchFamily="18" charset="0"/>
            </a:rPr>
            <a:t>«Изумрудные сказки» </a:t>
          </a:r>
          <a:endParaRPr lang="ru-RU" sz="2600" kern="1200" dirty="0">
            <a:latin typeface="Times New Roman" panose="02020603050405020304" pitchFamily="18" charset="0"/>
            <a:cs typeface="Times New Roman" panose="02020603050405020304" pitchFamily="18" charset="0"/>
          </a:endParaRPr>
        </a:p>
      </dsp:txBody>
      <dsp:txXfrm>
        <a:off x="29700" y="3378712"/>
        <a:ext cx="8447888" cy="549000"/>
      </dsp:txXfrm>
    </dsp:sp>
    <dsp:sp modelId="{60422CFF-536C-40CB-90F0-8C3F9562BB21}">
      <dsp:nvSpPr>
        <dsp:cNvPr id="0" name=""/>
        <dsp:cNvSpPr/>
      </dsp:nvSpPr>
      <dsp:spPr>
        <a:xfrm>
          <a:off x="0" y="4032292"/>
          <a:ext cx="8507288"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1" kern="1200" dirty="0" smtClean="0">
              <a:latin typeface="Times New Roman" panose="02020603050405020304" pitchFamily="18" charset="0"/>
              <a:cs typeface="Times New Roman" panose="02020603050405020304" pitchFamily="18" charset="0"/>
            </a:rPr>
            <a:t>Шестой блок </a:t>
          </a:r>
          <a:r>
            <a:rPr lang="ru-RU" sz="2600" kern="1200" dirty="0" smtClean="0">
              <a:latin typeface="Times New Roman" panose="02020603050405020304" pitchFamily="18" charset="0"/>
              <a:cs typeface="Times New Roman" panose="02020603050405020304" pitchFamily="18" charset="0"/>
            </a:rPr>
            <a:t>– </a:t>
          </a:r>
          <a:r>
            <a:rPr lang="ru-RU" sz="2600" b="1" i="1" kern="1200" dirty="0" smtClean="0">
              <a:latin typeface="Times New Roman" panose="02020603050405020304" pitchFamily="18" charset="0"/>
              <a:cs typeface="Times New Roman" panose="02020603050405020304" pitchFamily="18" charset="0"/>
            </a:rPr>
            <a:t>«Моя первая сказка»</a:t>
          </a:r>
          <a:endParaRPr lang="ru-RU" sz="2600" kern="1200" dirty="0">
            <a:latin typeface="Times New Roman" panose="02020603050405020304" pitchFamily="18" charset="0"/>
            <a:cs typeface="Times New Roman" panose="02020603050405020304" pitchFamily="18" charset="0"/>
          </a:endParaRPr>
        </a:p>
      </dsp:txBody>
      <dsp:txXfrm>
        <a:off x="29700" y="4061992"/>
        <a:ext cx="8447888"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92DCB-092E-48CB-97DA-60D71D658B95}" type="datetimeFigureOut">
              <a:rPr lang="ru-RU" smtClean="0"/>
              <a:pPr/>
              <a:t>24.10.2022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A8F32-326A-47AE-B18A-932E703BB2CC}" type="slidenum">
              <a:rPr lang="ru-RU" smtClean="0"/>
              <a:pPr/>
              <a:t>‹#›</a:t>
            </a:fld>
            <a:endParaRPr lang="ru-RU"/>
          </a:p>
        </p:txBody>
      </p:sp>
    </p:spTree>
    <p:extLst>
      <p:ext uri="{BB962C8B-B14F-4D97-AF65-F5344CB8AC3E}">
        <p14:creationId xmlns:p14="http://schemas.microsoft.com/office/powerpoint/2010/main" val="117540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04015E-6AB8-4198-8429-3AFFA407BA51}" type="datetimeFigureOut">
              <a:rPr lang="ru-RU"/>
              <a:pPr>
                <a:defRPr/>
              </a:pPr>
              <a:t>24.10.2022</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A28A4B3-FB9C-4A04-8DFD-A2C4E07268B1}" type="slidenum">
              <a:rPr lang="ru-RU" altLang="ru-RU"/>
              <a:pPr/>
              <a:t>‹#›</a:t>
            </a:fld>
            <a:endParaRPr lang="ru-RU" altLang="ru-RU"/>
          </a:p>
        </p:txBody>
      </p:sp>
    </p:spTree>
    <p:extLst>
      <p:ext uri="{BB962C8B-B14F-4D97-AF65-F5344CB8AC3E}">
        <p14:creationId xmlns:p14="http://schemas.microsoft.com/office/powerpoint/2010/main" val="11290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00601E-180D-439A-AE1A-2E8090912774}" type="datetimeFigureOut">
              <a:rPr lang="ru-RU"/>
              <a:pPr>
                <a:defRPr/>
              </a:pPr>
              <a:t>24.10.2022</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37815A6-23BB-44B1-9CE0-641085A333E5}" type="slidenum">
              <a:rPr lang="ru-RU" altLang="ru-RU"/>
              <a:pPr/>
              <a:t>‹#›</a:t>
            </a:fld>
            <a:endParaRPr lang="ru-RU" altLang="ru-RU"/>
          </a:p>
        </p:txBody>
      </p:sp>
    </p:spTree>
    <p:extLst>
      <p:ext uri="{BB962C8B-B14F-4D97-AF65-F5344CB8AC3E}">
        <p14:creationId xmlns:p14="http://schemas.microsoft.com/office/powerpoint/2010/main" val="259926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EF21C53-7773-43F1-8BEE-C7F88CAE2005}" type="datetimeFigureOut">
              <a:rPr lang="ru-RU"/>
              <a:pPr>
                <a:defRPr/>
              </a:pPr>
              <a:t>24.10.2022</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0D8C565-1B62-4D07-95B1-F754DDDEEA17}" type="slidenum">
              <a:rPr lang="ru-RU" altLang="ru-RU"/>
              <a:pPr/>
              <a:t>‹#›</a:t>
            </a:fld>
            <a:endParaRPr lang="ru-RU" altLang="ru-RU"/>
          </a:p>
        </p:txBody>
      </p:sp>
    </p:spTree>
    <p:extLst>
      <p:ext uri="{BB962C8B-B14F-4D97-AF65-F5344CB8AC3E}">
        <p14:creationId xmlns:p14="http://schemas.microsoft.com/office/powerpoint/2010/main" val="425863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5" name="Дата 4"/>
          <p:cNvSpPr>
            <a:spLocks noGrp="1"/>
          </p:cNvSpPr>
          <p:nvPr>
            <p:ph type="dt" sz="half" idx="10"/>
          </p:nvPr>
        </p:nvSpPr>
        <p:spPr/>
        <p:txBody>
          <a:bodyPr/>
          <a:lstStyle/>
          <a:p>
            <a:fld id="{89C447E8-08E5-4BBA-B2B9-9568E2697E8E}" type="datetime1">
              <a:rPr lang="ru-RU" smtClean="0"/>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601B83-8D4A-48A8-8415-B92BF05CF728}" type="slidenum">
              <a:rPr lang="ru-RU" smtClean="0"/>
              <a:pPr/>
              <a:t>‹#›</a:t>
            </a:fld>
            <a:endParaRPr lang="ru-RU"/>
          </a:p>
        </p:txBody>
      </p:sp>
      <p:cxnSp>
        <p:nvCxnSpPr>
          <p:cNvPr id="8" name="Прямая соединительная линия 7"/>
          <p:cNvCxnSpPr/>
          <p:nvPr userDrawn="1"/>
        </p:nvCxnSpPr>
        <p:spPr>
          <a:xfrm>
            <a:off x="1691680" y="1508787"/>
            <a:ext cx="712879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Рисунок 2"/>
          <p:cNvSpPr>
            <a:spLocks noGrp="1"/>
          </p:cNvSpPr>
          <p:nvPr>
            <p:ph type="pic" idx="14"/>
          </p:nvPr>
        </p:nvSpPr>
        <p:spPr>
          <a:xfrm>
            <a:off x="1691683" y="1700808"/>
            <a:ext cx="3513857" cy="4608512"/>
          </a:xfrm>
          <a:solidFill>
            <a:schemeClr val="bg1">
              <a:lumMod val="85000"/>
            </a:schemeClr>
          </a:solidFill>
          <a:ln>
            <a:noFill/>
          </a:ln>
        </p:spPr>
        <p:txBody>
          <a:bodyPr>
            <a:normAutofit/>
          </a:bodyPr>
          <a:lstStyle>
            <a:lvl1pPr marL="0" indent="0" algn="l">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11" name="Объект 2"/>
          <p:cNvSpPr>
            <a:spLocks noGrp="1"/>
          </p:cNvSpPr>
          <p:nvPr>
            <p:ph sz="half" idx="15"/>
          </p:nvPr>
        </p:nvSpPr>
        <p:spPr>
          <a:xfrm>
            <a:off x="5310710" y="1700808"/>
            <a:ext cx="3513857" cy="4608512"/>
          </a:xfrm>
        </p:spPr>
        <p:txBody>
          <a:bodyPr anchor="ctr">
            <a:normAutofit/>
          </a:bodyPr>
          <a:lstStyle>
            <a:lvl1pPr>
              <a:defRPr sz="1200"/>
            </a:lvl1pPr>
            <a:lvl2pPr marL="179388" indent="-179388">
              <a:tabLst>
                <a:tab pos="179388" algn="l"/>
              </a:tabLst>
              <a:defRPr sz="1100"/>
            </a:lvl2pPr>
            <a:lvl3pPr marL="357188" indent="-177800">
              <a:tabLst>
                <a:tab pos="357188" algn="l"/>
              </a:tabLst>
              <a:defRPr sz="1050"/>
            </a:lvl3pPr>
            <a:lvl4pPr marL="536575" indent="-179388">
              <a:defRPr sz="1000"/>
            </a:lvl4pPr>
            <a:lvl5pPr>
              <a:defRPr sz="1100"/>
            </a:lvl5pPr>
            <a:lvl6pPr>
              <a:defRPr sz="1800"/>
            </a:lvl6pPr>
            <a:lvl7pPr>
              <a:defRPr sz="1800"/>
            </a:lvl7pPr>
            <a:lvl8pPr>
              <a:defRPr sz="1800"/>
            </a:lvl8pPr>
            <a:lvl9pPr>
              <a:defRPr sz="1800"/>
            </a:lvl9pPr>
          </a:lstStyle>
          <a:p>
            <a:pPr lvl="0"/>
            <a:r>
              <a:rPr lang="ru-RU" dirty="0"/>
              <a:t>Образец текста</a:t>
            </a:r>
          </a:p>
        </p:txBody>
      </p:sp>
    </p:spTree>
    <p:extLst>
      <p:ext uri="{BB962C8B-B14F-4D97-AF65-F5344CB8AC3E}">
        <p14:creationId xmlns:p14="http://schemas.microsoft.com/office/powerpoint/2010/main" val="958534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06D67C6-412F-41D0-BE06-A375B23CEEAB}" type="datetimeFigureOut">
              <a:rPr lang="ru-RU"/>
              <a:pPr>
                <a:defRPr/>
              </a:pPr>
              <a:t>24.10.2022</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1B9DFB3-94FF-411B-BCD8-EBD0C53CC8D7}" type="slidenum">
              <a:rPr lang="ru-RU" altLang="ru-RU"/>
              <a:pPr/>
              <a:t>‹#›</a:t>
            </a:fld>
            <a:endParaRPr lang="ru-RU" altLang="ru-RU"/>
          </a:p>
        </p:txBody>
      </p:sp>
    </p:spTree>
    <p:extLst>
      <p:ext uri="{BB962C8B-B14F-4D97-AF65-F5344CB8AC3E}">
        <p14:creationId xmlns:p14="http://schemas.microsoft.com/office/powerpoint/2010/main" val="36589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1789644-7D78-4887-BE24-9047950D8640}" type="datetimeFigureOut">
              <a:rPr lang="ru-RU"/>
              <a:pPr>
                <a:defRPr/>
              </a:pPr>
              <a:t>24.10.2022</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326A9B0-463B-4E74-8F39-7079AA7DB51F}" type="slidenum">
              <a:rPr lang="ru-RU" altLang="ru-RU"/>
              <a:pPr/>
              <a:t>‹#›</a:t>
            </a:fld>
            <a:endParaRPr lang="ru-RU" altLang="ru-RU"/>
          </a:p>
        </p:txBody>
      </p:sp>
    </p:spTree>
    <p:extLst>
      <p:ext uri="{BB962C8B-B14F-4D97-AF65-F5344CB8AC3E}">
        <p14:creationId xmlns:p14="http://schemas.microsoft.com/office/powerpoint/2010/main" val="8756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9D62353-B3AD-4A66-A62E-485B0FD26CDF}" type="datetimeFigureOut">
              <a:rPr lang="ru-RU"/>
              <a:pPr>
                <a:defRPr/>
              </a:pPr>
              <a:t>24.10.2022</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995C725-A8D0-47D4-80E5-D23809A0A355}" type="slidenum">
              <a:rPr lang="ru-RU" altLang="ru-RU"/>
              <a:pPr/>
              <a:t>‹#›</a:t>
            </a:fld>
            <a:endParaRPr lang="ru-RU" altLang="ru-RU"/>
          </a:p>
        </p:txBody>
      </p:sp>
    </p:spTree>
    <p:extLst>
      <p:ext uri="{BB962C8B-B14F-4D97-AF65-F5344CB8AC3E}">
        <p14:creationId xmlns:p14="http://schemas.microsoft.com/office/powerpoint/2010/main" val="314999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36B0EA-CC24-407F-95E1-453DB4F512EE}" type="datetimeFigureOut">
              <a:rPr lang="ru-RU"/>
              <a:pPr>
                <a:defRPr/>
              </a:pPr>
              <a:t>24.10.2022</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F50A2F4B-C923-46D0-A24F-89D7A754B961}" type="slidenum">
              <a:rPr lang="ru-RU" altLang="ru-RU"/>
              <a:pPr/>
              <a:t>‹#›</a:t>
            </a:fld>
            <a:endParaRPr lang="ru-RU" altLang="ru-RU"/>
          </a:p>
        </p:txBody>
      </p:sp>
    </p:spTree>
    <p:extLst>
      <p:ext uri="{BB962C8B-B14F-4D97-AF65-F5344CB8AC3E}">
        <p14:creationId xmlns:p14="http://schemas.microsoft.com/office/powerpoint/2010/main" val="278543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12FABAB-9461-424D-B0F2-B38740F14CCD}" type="datetimeFigureOut">
              <a:rPr lang="ru-RU"/>
              <a:pPr>
                <a:defRPr/>
              </a:pPr>
              <a:t>24.10.2022</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E6826E56-9B02-495B-930A-1F666C7B5F27}" type="slidenum">
              <a:rPr lang="ru-RU" altLang="ru-RU"/>
              <a:pPr/>
              <a:t>‹#›</a:t>
            </a:fld>
            <a:endParaRPr lang="ru-RU" altLang="ru-RU"/>
          </a:p>
        </p:txBody>
      </p:sp>
    </p:spTree>
    <p:extLst>
      <p:ext uri="{BB962C8B-B14F-4D97-AF65-F5344CB8AC3E}">
        <p14:creationId xmlns:p14="http://schemas.microsoft.com/office/powerpoint/2010/main" val="346949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D2B3059-8817-472F-AFC6-9958CA219ACF}" type="datetimeFigureOut">
              <a:rPr lang="ru-RU"/>
              <a:pPr>
                <a:defRPr/>
              </a:pPr>
              <a:t>24.10.2022</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3937D138-3335-47E9-9827-2AFCDFB60850}" type="slidenum">
              <a:rPr lang="ru-RU" altLang="ru-RU"/>
              <a:pPr/>
              <a:t>‹#›</a:t>
            </a:fld>
            <a:endParaRPr lang="ru-RU" altLang="ru-RU"/>
          </a:p>
        </p:txBody>
      </p:sp>
    </p:spTree>
    <p:extLst>
      <p:ext uri="{BB962C8B-B14F-4D97-AF65-F5344CB8AC3E}">
        <p14:creationId xmlns:p14="http://schemas.microsoft.com/office/powerpoint/2010/main" val="286579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2B1F829-5BAD-4E35-A2CA-8F5913A5D5D0}" type="datetimeFigureOut">
              <a:rPr lang="ru-RU"/>
              <a:pPr>
                <a:defRPr/>
              </a:pPr>
              <a:t>24.10.2022</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C1DEDF0-9AC4-451A-873F-8EBA2C692D8B}" type="slidenum">
              <a:rPr lang="ru-RU" altLang="ru-RU"/>
              <a:pPr/>
              <a:t>‹#›</a:t>
            </a:fld>
            <a:endParaRPr lang="ru-RU" altLang="ru-RU"/>
          </a:p>
        </p:txBody>
      </p:sp>
    </p:spTree>
    <p:extLst>
      <p:ext uri="{BB962C8B-B14F-4D97-AF65-F5344CB8AC3E}">
        <p14:creationId xmlns:p14="http://schemas.microsoft.com/office/powerpoint/2010/main" val="41917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C2241AF-B82D-4492-A592-A4E7C4CB720E}" type="datetimeFigureOut">
              <a:rPr lang="ru-RU"/>
              <a:pPr>
                <a:defRPr/>
              </a:pPr>
              <a:t>24.10.2022</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5C92F1EF-BB34-4483-A3D7-3F3A30D25593}" type="slidenum">
              <a:rPr lang="ru-RU" altLang="ru-RU"/>
              <a:pPr/>
              <a:t>‹#›</a:t>
            </a:fld>
            <a:endParaRPr lang="ru-RU" altLang="ru-RU"/>
          </a:p>
        </p:txBody>
      </p:sp>
    </p:spTree>
    <p:extLst>
      <p:ext uri="{BB962C8B-B14F-4D97-AF65-F5344CB8AC3E}">
        <p14:creationId xmlns:p14="http://schemas.microsoft.com/office/powerpoint/2010/main" val="91187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41F3E60-2C12-40C4-B46A-35C7DE74EE87}" type="datetimeFigureOut">
              <a:rPr lang="ru-RU"/>
              <a:pPr>
                <a:defRPr/>
              </a:pPr>
              <a:t>24.10.2022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364EEF0-4A02-4FAC-BD45-89E29536D14A}" type="slidenum">
              <a:rPr lang="ru-RU" altLang="ru-RU" smtClean="0"/>
              <a:pPr fontAlgn="base">
                <a:spcBef>
                  <a:spcPct val="0"/>
                </a:spcBef>
                <a:spcAft>
                  <a:spcPct val="0"/>
                </a:spcAft>
              </a:pPr>
              <a:t>‹#›</a:t>
            </a:fld>
            <a:endParaRPr lang="ru-RU" altLang="ru-RU" smtClean="0"/>
          </a:p>
        </p:txBody>
      </p:sp>
    </p:spTree>
    <p:extLst>
      <p:ext uri="{BB962C8B-B14F-4D97-AF65-F5344CB8AC3E}">
        <p14:creationId xmlns:p14="http://schemas.microsoft.com/office/powerpoint/2010/main" val="13713122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_____Microsoft_Office_Excel_97-20031.xls"/></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idx="1"/>
          </p:nvPr>
        </p:nvSpPr>
        <p:spPr/>
        <p:txBody>
          <a:bodyPr>
            <a:normAutofit/>
          </a:bodyPr>
          <a:lstStyle/>
          <a:p>
            <a:pPr algn="r"/>
            <a:endParaRPr lang="ru-RU" sz="1800" dirty="0" smtClean="0"/>
          </a:p>
          <a:p>
            <a:pPr algn="r"/>
            <a:endParaRPr lang="ru-RU" sz="1800" dirty="0" smtClean="0"/>
          </a:p>
        </p:txBody>
      </p:sp>
      <p:sp>
        <p:nvSpPr>
          <p:cNvPr id="10" name="Прямоугольник 9"/>
          <p:cNvSpPr/>
          <p:nvPr/>
        </p:nvSpPr>
        <p:spPr>
          <a:xfrm>
            <a:off x="539552" y="908720"/>
            <a:ext cx="7992888" cy="2698175"/>
          </a:xfrm>
          <a:prstGeom prst="rect">
            <a:avLst/>
          </a:prstGeom>
        </p:spPr>
        <p:txBody>
          <a:bodyPr wrap="square">
            <a:spAutoFit/>
          </a:bodyPr>
          <a:lstStyle/>
          <a:p>
            <a:pPr algn="ctr">
              <a:lnSpc>
                <a:spcPct val="115000"/>
              </a:lnSpc>
              <a:spcAft>
                <a:spcPts val="1000"/>
              </a:spcAft>
            </a:pPr>
            <a:r>
              <a:rPr lang="ru-RU" sz="2800" b="1" i="1" dirty="0">
                <a:latin typeface="Times New Roman"/>
                <a:ea typeface="Times New Roman"/>
              </a:rPr>
              <a:t>Работа со сказкой в контексте ФГОС </a:t>
            </a:r>
            <a:r>
              <a:rPr lang="ru-RU" sz="2800" b="1" i="1" dirty="0" smtClean="0">
                <a:latin typeface="Times New Roman"/>
                <a:ea typeface="Times New Roman"/>
              </a:rPr>
              <a:t>ДО. </a:t>
            </a:r>
            <a:r>
              <a:rPr lang="ru-RU" sz="2800" b="1" i="1" dirty="0">
                <a:solidFill>
                  <a:schemeClr val="tx2"/>
                </a:solidFill>
                <a:latin typeface="Times New Roman"/>
                <a:ea typeface="Times New Roman"/>
              </a:rPr>
              <a:t>Познавательное и речевое развитие </a:t>
            </a:r>
            <a:r>
              <a:rPr lang="ru-RU" sz="2800" b="1" i="1" dirty="0" smtClean="0">
                <a:solidFill>
                  <a:schemeClr val="tx2"/>
                </a:solidFill>
                <a:latin typeface="Times New Roman"/>
                <a:ea typeface="Times New Roman"/>
              </a:rPr>
              <a:t>детей дошкольного </a:t>
            </a:r>
            <a:r>
              <a:rPr lang="ru-RU" sz="2800" b="1" i="1" dirty="0">
                <a:solidFill>
                  <a:schemeClr val="tx2"/>
                </a:solidFill>
                <a:latin typeface="Times New Roman"/>
                <a:ea typeface="Times New Roman"/>
              </a:rPr>
              <a:t>возраста через реализацию программы </a:t>
            </a:r>
            <a:r>
              <a:rPr lang="ru-RU" sz="2800" b="1" i="1" dirty="0" smtClean="0">
                <a:solidFill>
                  <a:schemeClr val="tx2"/>
                </a:solidFill>
                <a:latin typeface="Times New Roman"/>
                <a:ea typeface="Times New Roman"/>
              </a:rPr>
              <a:t>«Родничок </a:t>
            </a:r>
            <a:r>
              <a:rPr lang="ru-RU" sz="2800" b="1" i="1" dirty="0">
                <a:solidFill>
                  <a:schemeClr val="tx2"/>
                </a:solidFill>
                <a:latin typeface="Times New Roman"/>
                <a:ea typeface="Times New Roman"/>
              </a:rPr>
              <a:t>и </a:t>
            </a:r>
            <a:r>
              <a:rPr lang="ru-RU" sz="2800" b="1" i="1" dirty="0" smtClean="0">
                <a:solidFill>
                  <a:schemeClr val="tx2"/>
                </a:solidFill>
                <a:latin typeface="Times New Roman"/>
                <a:ea typeface="Times New Roman"/>
              </a:rPr>
              <a:t>ТИКО»</a:t>
            </a:r>
            <a:endParaRPr lang="ru-RU" sz="2800" b="1" i="1" dirty="0" smtClean="0">
              <a:solidFill>
                <a:srgbClr val="C00000"/>
              </a:solidFill>
              <a:latin typeface="Times New Roman"/>
              <a:ea typeface="Times New Roman"/>
            </a:endParaRPr>
          </a:p>
          <a:p>
            <a:pPr algn="ctr">
              <a:lnSpc>
                <a:spcPct val="115000"/>
              </a:lnSpc>
              <a:spcAft>
                <a:spcPts val="1000"/>
              </a:spcAft>
            </a:pPr>
            <a:r>
              <a:rPr lang="ru-RU" sz="2800" b="1" i="1" dirty="0" smtClean="0">
                <a:solidFill>
                  <a:srgbClr val="C00000"/>
                </a:solidFill>
                <a:latin typeface="Times New Roman"/>
                <a:ea typeface="Times New Roman"/>
              </a:rPr>
              <a:t>Диагностические </a:t>
            </a:r>
            <a:r>
              <a:rPr lang="ru-RU" sz="2800" b="1" i="1" dirty="0">
                <a:solidFill>
                  <a:srgbClr val="C00000"/>
                </a:solidFill>
                <a:latin typeface="Times New Roman"/>
                <a:ea typeface="Times New Roman"/>
              </a:rPr>
              <a:t>возможности </a:t>
            </a:r>
            <a:r>
              <a:rPr lang="ru-RU" sz="2800" b="1" i="1" dirty="0" smtClean="0">
                <a:solidFill>
                  <a:srgbClr val="C00000"/>
                </a:solidFill>
                <a:latin typeface="Times New Roman"/>
                <a:ea typeface="Times New Roman"/>
              </a:rPr>
              <a:t>сказки</a:t>
            </a:r>
            <a:endParaRPr lang="ru-RU" sz="2800" b="1" i="1" dirty="0">
              <a:solidFill>
                <a:srgbClr val="C00000"/>
              </a:solidFill>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544" y="116632"/>
            <a:ext cx="4692545" cy="6560416"/>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634082"/>
          </a:xfrm>
        </p:spPr>
        <p:txBody>
          <a:bodyPr/>
          <a:lstStyle/>
          <a:p>
            <a:r>
              <a:rPr lang="ru-RU" sz="2800" b="1" dirty="0" smtClean="0">
                <a:solidFill>
                  <a:srgbClr val="C00000"/>
                </a:solidFill>
                <a:latin typeface="Times New Roman" panose="02020603050405020304" pitchFamily="18" charset="0"/>
                <a:cs typeface="Times New Roman" panose="02020603050405020304" pitchFamily="18" charset="0"/>
              </a:rPr>
              <a:t/>
            </a:r>
            <a:br>
              <a:rPr lang="ru-RU" sz="2800" b="1" dirty="0" smtClean="0">
                <a:solidFill>
                  <a:srgbClr val="C00000"/>
                </a:solidFill>
                <a:latin typeface="Times New Roman" panose="02020603050405020304" pitchFamily="18" charset="0"/>
                <a:cs typeface="Times New Roman" panose="02020603050405020304" pitchFamily="18" charset="0"/>
              </a:rPr>
            </a:br>
            <a:r>
              <a:rPr lang="ru-RU" sz="2800" b="1" dirty="0">
                <a:solidFill>
                  <a:srgbClr val="C00000"/>
                </a:solidFill>
                <a:latin typeface="Times New Roman" panose="02020603050405020304" pitchFamily="18" charset="0"/>
                <a:cs typeface="Times New Roman" panose="02020603050405020304" pitchFamily="18" charset="0"/>
              </a:rPr>
              <a:t/>
            </a:r>
            <a:br>
              <a:rPr lang="ru-RU" sz="2800" b="1" dirty="0">
                <a:solidFill>
                  <a:srgbClr val="C0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Русская </a:t>
            </a:r>
            <a:r>
              <a:rPr lang="ru-RU" sz="2800" b="1" dirty="0">
                <a:solidFill>
                  <a:srgbClr val="C00000"/>
                </a:solidFill>
                <a:latin typeface="Times New Roman" panose="02020603050405020304" pitchFamily="18" charset="0"/>
                <a:cs typeface="Times New Roman" panose="02020603050405020304" pitchFamily="18" charset="0"/>
              </a:rPr>
              <a:t>народная сказка “Каша из топора</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p:cNvSpPr>
            <a:spLocks noGrp="1"/>
          </p:cNvSpPr>
          <p:nvPr>
            <p:ph idx="1"/>
          </p:nvPr>
        </p:nvSpPr>
        <p:spPr>
          <a:xfrm>
            <a:off x="457200" y="1052736"/>
            <a:ext cx="8229600" cy="5073427"/>
          </a:xfrm>
        </p:spPr>
        <p:txBody>
          <a:bodyPr/>
          <a:lstStyle/>
          <a:p>
            <a:r>
              <a:rPr lang="ru-RU" sz="1800" b="1" dirty="0" smtClean="0">
                <a:solidFill>
                  <a:srgbClr val="002060"/>
                </a:solidFill>
              </a:rPr>
              <a:t>– </a:t>
            </a:r>
            <a:r>
              <a:rPr lang="ru-RU" sz="1800" b="1" dirty="0">
                <a:solidFill>
                  <a:srgbClr val="002060"/>
                </a:solidFill>
              </a:rPr>
              <a:t>Чтобы узнать, о чем будет наша следующая сказка, ответьте на вопрос: </a:t>
            </a:r>
            <a:r>
              <a:rPr lang="ru-RU" sz="1800" b="1" dirty="0" smtClean="0">
                <a:solidFill>
                  <a:srgbClr val="002060"/>
                </a:solidFill>
              </a:rPr>
              <a:t>Какую </a:t>
            </a:r>
            <a:r>
              <a:rPr lang="ru-RU" sz="1800" b="1" dirty="0">
                <a:solidFill>
                  <a:srgbClr val="002060"/>
                </a:solidFill>
              </a:rPr>
              <a:t>кашу вы любите больше всего</a:t>
            </a:r>
            <a:r>
              <a:rPr lang="ru-RU" sz="1800" b="1" dirty="0" smtClean="0">
                <a:solidFill>
                  <a:srgbClr val="002060"/>
                </a:solidFill>
              </a:rPr>
              <a:t>?  </a:t>
            </a:r>
          </a:p>
          <a:p>
            <a:r>
              <a:rPr lang="ru-RU" sz="1800" b="1" dirty="0" smtClean="0">
                <a:solidFill>
                  <a:srgbClr val="002060"/>
                </a:solidFill>
              </a:rPr>
              <a:t>Каша </a:t>
            </a:r>
            <a:r>
              <a:rPr lang="ru-RU" sz="1800" b="1" dirty="0">
                <a:solidFill>
                  <a:srgbClr val="002060"/>
                </a:solidFill>
              </a:rPr>
              <a:t>из риса называется рисовая.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пшена – (ответы детей) пшенная.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пшеницы – (ответы детей) пшеничная.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гречи – (ответы детей) гречневая.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топора – …(пауза).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геркулеса – геркулесовая. </a:t>
            </a:r>
            <a:endParaRPr lang="ru-RU" sz="1800" b="1" dirty="0" smtClean="0">
              <a:solidFill>
                <a:srgbClr val="002060"/>
              </a:solidFill>
            </a:endParaRPr>
          </a:p>
          <a:p>
            <a:r>
              <a:rPr lang="ru-RU" sz="1800" b="1" dirty="0" smtClean="0">
                <a:solidFill>
                  <a:srgbClr val="002060"/>
                </a:solidFill>
              </a:rPr>
              <a:t>Каша </a:t>
            </a:r>
            <a:r>
              <a:rPr lang="ru-RU" sz="1800" b="1" dirty="0">
                <a:solidFill>
                  <a:srgbClr val="002060"/>
                </a:solidFill>
              </a:rPr>
              <a:t>из манки – манная. </a:t>
            </a:r>
            <a:endParaRPr lang="ru-RU" sz="1800" b="1" dirty="0" smtClean="0">
              <a:solidFill>
                <a:srgbClr val="002060"/>
              </a:solidFill>
            </a:endParaRPr>
          </a:p>
          <a:p>
            <a:pPr marL="0" indent="0">
              <a:buNone/>
            </a:pPr>
            <a:r>
              <a:rPr lang="ru-RU" sz="1800" dirty="0" smtClean="0"/>
              <a:t>– </a:t>
            </a:r>
            <a:r>
              <a:rPr lang="ru-RU" sz="1800" dirty="0"/>
              <a:t>Знаете ли вы, что в русской народной сказке есть особый рецепт каши из топора</a:t>
            </a:r>
            <a:r>
              <a:rPr lang="ru-RU" sz="1800" dirty="0" smtClean="0"/>
              <a:t>?</a:t>
            </a:r>
          </a:p>
          <a:p>
            <a:pPr marL="0" indent="0">
              <a:buNone/>
            </a:pPr>
            <a:r>
              <a:rPr lang="ru-RU" sz="1800" dirty="0" smtClean="0"/>
              <a:t> </a:t>
            </a:r>
            <a:r>
              <a:rPr lang="ru-RU" sz="1800" dirty="0"/>
              <a:t>– Как вы думаете, кому каша из топора была по вкусу? (Рассуждения детей.) – Хотите узнать рецепт каши из топора? Слушайте, что произошло… </a:t>
            </a:r>
            <a:endParaRPr lang="ru-RU" sz="1800" dirty="0" smtClean="0"/>
          </a:p>
          <a:p>
            <a:pPr marL="0" indent="0">
              <a:buNone/>
            </a:pPr>
            <a:r>
              <a:rPr lang="ru-RU" sz="1800" b="1" dirty="0">
                <a:solidFill>
                  <a:srgbClr val="C00000"/>
                </a:solidFill>
              </a:rPr>
              <a:t>Словарик:</a:t>
            </a:r>
          </a:p>
        </p:txBody>
      </p:sp>
    </p:spTree>
    <p:extLst>
      <p:ext uri="{BB962C8B-B14F-4D97-AF65-F5344CB8AC3E}">
        <p14:creationId xmlns:p14="http://schemas.microsoft.com/office/powerpoint/2010/main" val="379080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spcBef>
                <a:spcPct val="20000"/>
              </a:spcBef>
              <a:spcAft>
                <a:spcPts val="0"/>
              </a:spcAft>
            </a:pPr>
            <a:r>
              <a:rPr lang="ru-RU" sz="2800" b="1" dirty="0">
                <a:solidFill>
                  <a:srgbClr val="C00000"/>
                </a:solidFill>
                <a:latin typeface="Times New Roman"/>
                <a:ea typeface="Times New Roman"/>
                <a:cs typeface="+mn-cs"/>
              </a:rPr>
              <a:t>II этап. - Работа со сказкой во время чтения:</a:t>
            </a:r>
            <a:r>
              <a:rPr lang="ru-RU" sz="2800" dirty="0">
                <a:solidFill>
                  <a:srgbClr val="C00000"/>
                </a:solidFill>
                <a:latin typeface="Times New Roman"/>
                <a:ea typeface="Times New Roman"/>
                <a:cs typeface="+mn-cs"/>
              </a:rPr>
              <a:t/>
            </a:r>
            <a:br>
              <a:rPr lang="ru-RU" sz="2800" dirty="0">
                <a:solidFill>
                  <a:srgbClr val="C00000"/>
                </a:solidFill>
                <a:latin typeface="Times New Roman"/>
                <a:ea typeface="Times New Roman"/>
                <a:cs typeface="+mn-cs"/>
              </a:rPr>
            </a:br>
            <a:endParaRPr lang="ru-RU" dirty="0"/>
          </a:p>
        </p:txBody>
      </p:sp>
      <p:sp>
        <p:nvSpPr>
          <p:cNvPr id="3" name="Объект 2"/>
          <p:cNvSpPr>
            <a:spLocks noGrp="1"/>
          </p:cNvSpPr>
          <p:nvPr>
            <p:ph idx="1"/>
          </p:nvPr>
        </p:nvSpPr>
        <p:spPr>
          <a:xfrm>
            <a:off x="457200" y="908720"/>
            <a:ext cx="8229600" cy="5217443"/>
          </a:xfrm>
        </p:spPr>
        <p:txBody>
          <a:bodyPr/>
          <a:lstStyle/>
          <a:p>
            <a:pPr algn="just">
              <a:spcAft>
                <a:spcPts val="0"/>
              </a:spcAft>
            </a:pPr>
            <a:r>
              <a:rPr lang="ru-RU" sz="2400" dirty="0" smtClean="0">
                <a:latin typeface="Times New Roman"/>
                <a:ea typeface="Times New Roman"/>
              </a:rPr>
              <a:t>1</a:t>
            </a:r>
            <a:r>
              <a:rPr lang="ru-RU" sz="2400" dirty="0">
                <a:latin typeface="Times New Roman"/>
                <a:ea typeface="Times New Roman"/>
              </a:rPr>
              <a:t>. </a:t>
            </a:r>
            <a:r>
              <a:rPr lang="ru-RU" sz="2400" b="1" dirty="0">
                <a:solidFill>
                  <a:srgbClr val="002060"/>
                </a:solidFill>
                <a:latin typeface="Times New Roman"/>
                <a:ea typeface="Times New Roman"/>
              </a:rPr>
              <a:t>Первичное чтение </a:t>
            </a:r>
            <a:r>
              <a:rPr lang="ru-RU" sz="2400" dirty="0">
                <a:latin typeface="Times New Roman"/>
                <a:ea typeface="Times New Roman"/>
              </a:rPr>
              <a:t>текста; чтение-слушание или использование </a:t>
            </a:r>
            <a:r>
              <a:rPr lang="ru-RU" sz="2400" dirty="0" smtClean="0">
                <a:latin typeface="Times New Roman"/>
                <a:ea typeface="Times New Roman"/>
              </a:rPr>
              <a:t>аудио сказки </a:t>
            </a:r>
            <a:r>
              <a:rPr lang="ru-RU" sz="2400" dirty="0">
                <a:latin typeface="Times New Roman"/>
                <a:ea typeface="Times New Roman"/>
              </a:rPr>
              <a:t>(на выбор педагога); первичный анализ-восприятие, анализ впечатлений детьми.</a:t>
            </a:r>
          </a:p>
          <a:p>
            <a:pPr algn="just">
              <a:spcAft>
                <a:spcPts val="0"/>
              </a:spcAft>
            </a:pPr>
            <a:r>
              <a:rPr lang="ru-RU" sz="2400" dirty="0">
                <a:latin typeface="Times New Roman"/>
                <a:ea typeface="Times New Roman"/>
              </a:rPr>
              <a:t>2. </a:t>
            </a:r>
            <a:r>
              <a:rPr lang="ru-RU" sz="2400" b="1" dirty="0" err="1">
                <a:solidFill>
                  <a:srgbClr val="002060"/>
                </a:solidFill>
                <a:latin typeface="Times New Roman"/>
                <a:ea typeface="Times New Roman"/>
              </a:rPr>
              <a:t>Перечитывание</a:t>
            </a:r>
            <a:r>
              <a:rPr lang="ru-RU" sz="2400" b="1" dirty="0">
                <a:solidFill>
                  <a:srgbClr val="002060"/>
                </a:solidFill>
                <a:latin typeface="Times New Roman"/>
                <a:ea typeface="Times New Roman"/>
              </a:rPr>
              <a:t>  отдельных фрагментов </a:t>
            </a:r>
            <a:r>
              <a:rPr lang="ru-RU" sz="2400" dirty="0">
                <a:latin typeface="Times New Roman"/>
                <a:ea typeface="Times New Roman"/>
              </a:rPr>
              <a:t>с комментированием отдельных фрагментов, ключевых слов. </a:t>
            </a:r>
          </a:p>
          <a:p>
            <a:pPr algn="just">
              <a:spcAft>
                <a:spcPts val="0"/>
              </a:spcAft>
            </a:pPr>
            <a:r>
              <a:rPr lang="ru-RU" sz="2400" dirty="0">
                <a:latin typeface="Times New Roman"/>
                <a:ea typeface="Times New Roman"/>
              </a:rPr>
              <a:t>3. </a:t>
            </a:r>
            <a:r>
              <a:rPr lang="ru-RU" sz="2400" b="1" dirty="0">
                <a:solidFill>
                  <a:srgbClr val="002060"/>
                </a:solidFill>
                <a:latin typeface="Times New Roman"/>
                <a:ea typeface="Times New Roman"/>
              </a:rPr>
              <a:t>Постановка вопросов </a:t>
            </a:r>
            <a:r>
              <a:rPr lang="ru-RU" sz="2400" dirty="0">
                <a:latin typeface="Times New Roman"/>
                <a:ea typeface="Times New Roman"/>
              </a:rPr>
              <a:t>в процессе чтения, которые не комментируются педагогом (Например: </a:t>
            </a:r>
            <a:r>
              <a:rPr lang="ru-RU" sz="2400" i="1" dirty="0">
                <a:latin typeface="Times New Roman"/>
                <a:ea typeface="Times New Roman"/>
              </a:rPr>
              <a:t>«Как вы думаете, согласился волк на такой поступок?» или «Интересно, что произошло </a:t>
            </a:r>
            <a:r>
              <a:rPr lang="ru-RU" sz="2400" i="1" dirty="0" smtClean="0">
                <a:latin typeface="Times New Roman"/>
                <a:ea typeface="Times New Roman"/>
              </a:rPr>
              <a:t>дальше?»).</a:t>
            </a:r>
            <a:endParaRPr lang="ru-RU" sz="2400" dirty="0">
              <a:latin typeface="Times New Roman"/>
              <a:ea typeface="Times New Roman"/>
            </a:endParaRPr>
          </a:p>
          <a:p>
            <a:endParaRPr lang="ru-RU" dirty="0"/>
          </a:p>
        </p:txBody>
      </p:sp>
    </p:spTree>
    <p:extLst>
      <p:ext uri="{BB962C8B-B14F-4D97-AF65-F5344CB8AC3E}">
        <p14:creationId xmlns:p14="http://schemas.microsoft.com/office/powerpoint/2010/main" val="179740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pPr lvl="0">
              <a:spcBef>
                <a:spcPct val="20000"/>
              </a:spcBef>
              <a:spcAft>
                <a:spcPts val="0"/>
              </a:spcAft>
            </a:pPr>
            <a:r>
              <a:rPr lang="ru-RU" sz="3200" b="1" dirty="0">
                <a:solidFill>
                  <a:srgbClr val="C00000"/>
                </a:solidFill>
                <a:latin typeface="Times New Roman"/>
                <a:ea typeface="Times New Roman"/>
                <a:cs typeface="+mn-cs"/>
              </a:rPr>
              <a:t>III этап. - Работа с текстом после чтения:</a:t>
            </a:r>
            <a:r>
              <a:rPr lang="ru-RU" sz="2800" dirty="0">
                <a:solidFill>
                  <a:srgbClr val="C00000"/>
                </a:solidFill>
                <a:latin typeface="Times New Roman"/>
                <a:ea typeface="Times New Roman"/>
                <a:cs typeface="+mn-cs"/>
              </a:rPr>
              <a:t/>
            </a:r>
            <a:br>
              <a:rPr lang="ru-RU" sz="2800" dirty="0">
                <a:solidFill>
                  <a:srgbClr val="C00000"/>
                </a:solidFill>
                <a:latin typeface="Times New Roman"/>
                <a:ea typeface="Times New Roman"/>
                <a:cs typeface="+mn-cs"/>
              </a:rPr>
            </a:br>
            <a:endParaRPr lang="ru-RU" dirty="0"/>
          </a:p>
        </p:txBody>
      </p:sp>
      <p:sp>
        <p:nvSpPr>
          <p:cNvPr id="3" name="Объект 2"/>
          <p:cNvSpPr>
            <a:spLocks noGrp="1"/>
          </p:cNvSpPr>
          <p:nvPr>
            <p:ph idx="1"/>
          </p:nvPr>
        </p:nvSpPr>
        <p:spPr>
          <a:xfrm>
            <a:off x="319127" y="875853"/>
            <a:ext cx="8229600" cy="5361459"/>
          </a:xfrm>
        </p:spPr>
        <p:txBody>
          <a:bodyPr/>
          <a:lstStyle/>
          <a:p>
            <a:pPr marL="0" indent="0" algn="just">
              <a:spcAft>
                <a:spcPts val="0"/>
              </a:spcAft>
              <a:buNone/>
            </a:pPr>
            <a:r>
              <a:rPr lang="ru-RU" sz="2400" b="1" dirty="0" smtClean="0">
                <a:solidFill>
                  <a:srgbClr val="0070C0"/>
                </a:solidFill>
                <a:latin typeface="Times New Roman"/>
                <a:ea typeface="Times New Roman"/>
              </a:rPr>
              <a:t>1</a:t>
            </a:r>
            <a:r>
              <a:rPr lang="ru-RU" sz="2400" b="1" dirty="0">
                <a:solidFill>
                  <a:srgbClr val="0070C0"/>
                </a:solidFill>
                <a:latin typeface="Times New Roman"/>
                <a:ea typeface="Times New Roman"/>
              </a:rPr>
              <a:t>. Смысловая беседа </a:t>
            </a:r>
            <a:r>
              <a:rPr lang="ru-RU" sz="2400" dirty="0">
                <a:latin typeface="Times New Roman"/>
                <a:ea typeface="Times New Roman"/>
              </a:rPr>
              <a:t>по тексту сказки; обсуждение прочитанного содержания сказки, дискуссия по вопросам, представленных после сказки, работа с иллюстрациями</a:t>
            </a:r>
            <a:r>
              <a:rPr lang="ru-RU" dirty="0" smtClean="0">
                <a:latin typeface="Times New Roman"/>
                <a:ea typeface="Times New Roman"/>
              </a:rPr>
              <a:t>.</a:t>
            </a:r>
          </a:p>
          <a:p>
            <a:pPr marL="0" indent="0" algn="just">
              <a:spcAft>
                <a:spcPts val="0"/>
              </a:spcAft>
              <a:buNone/>
            </a:pPr>
            <a:endParaRPr lang="ru-RU" sz="2800" dirty="0" smtClean="0">
              <a:solidFill>
                <a:srgbClr val="002060"/>
              </a:solidFill>
              <a:latin typeface="Times New Roman"/>
              <a:ea typeface="Times New Roman"/>
            </a:endParaRPr>
          </a:p>
          <a:p>
            <a:pPr marL="0" indent="0" algn="just">
              <a:spcAft>
                <a:spcPts val="0"/>
              </a:spcAft>
              <a:buNone/>
            </a:pPr>
            <a:endParaRPr lang="ru-RU" sz="2800" dirty="0">
              <a:solidFill>
                <a:srgbClr val="002060"/>
              </a:solidFill>
              <a:latin typeface="Times New Roman"/>
              <a:ea typeface="Times New Roman"/>
            </a:endParaRPr>
          </a:p>
          <a:p>
            <a:pPr marL="0" indent="0" algn="just">
              <a:spcAft>
                <a:spcPts val="0"/>
              </a:spcAft>
              <a:buNone/>
            </a:pPr>
            <a:endParaRPr lang="ru-RU" sz="2800" dirty="0" smtClean="0">
              <a:solidFill>
                <a:srgbClr val="002060"/>
              </a:solidFill>
              <a:latin typeface="Times New Roman"/>
              <a:ea typeface="Times New Roman"/>
            </a:endParaRPr>
          </a:p>
          <a:p>
            <a:pPr marL="0" indent="0" algn="just">
              <a:spcAft>
                <a:spcPts val="0"/>
              </a:spcAft>
              <a:buNone/>
            </a:pPr>
            <a:endParaRPr lang="ru-RU" sz="2800" dirty="0">
              <a:solidFill>
                <a:srgbClr val="002060"/>
              </a:solidFill>
              <a:latin typeface="Times New Roman"/>
              <a:ea typeface="Times New Roman"/>
            </a:endParaRPr>
          </a:p>
          <a:p>
            <a:pPr marL="0" lvl="0" indent="0" algn="r" eaLnBrk="1" fontAlgn="auto" hangingPunct="1">
              <a:spcBef>
                <a:spcPts val="0"/>
              </a:spcBef>
              <a:spcAft>
                <a:spcPts val="0"/>
              </a:spcAft>
              <a:buNone/>
            </a:pPr>
            <a:r>
              <a:rPr lang="ru-RU" sz="2400" i="1" dirty="0">
                <a:solidFill>
                  <a:prstClr val="black"/>
                </a:solidFill>
                <a:ea typeface="Times New Roman"/>
              </a:rPr>
              <a:t>Часто взрослые используют </a:t>
            </a:r>
            <a:r>
              <a:rPr lang="ru-RU" sz="2400" b="1" i="1" dirty="0">
                <a:solidFill>
                  <a:prstClr val="black"/>
                </a:solidFill>
                <a:ea typeface="Times New Roman"/>
              </a:rPr>
              <a:t>«закрытые» </a:t>
            </a:r>
            <a:r>
              <a:rPr lang="ru-RU" sz="2400" i="1" dirty="0">
                <a:solidFill>
                  <a:prstClr val="black"/>
                </a:solidFill>
                <a:ea typeface="Times New Roman"/>
              </a:rPr>
              <a:t>вопросы, на которые можно однозначно ответить «да» или «нет», и обычно по интонации и мимике взрослого можно угадать «правильный» ответ. </a:t>
            </a:r>
          </a:p>
          <a:p>
            <a:pPr marL="0" lvl="0" indent="0" algn="r" eaLnBrk="1" fontAlgn="auto" hangingPunct="1">
              <a:spcBef>
                <a:spcPts val="0"/>
              </a:spcBef>
              <a:spcAft>
                <a:spcPts val="0"/>
              </a:spcAft>
              <a:buNone/>
            </a:pPr>
            <a:r>
              <a:rPr lang="ru-RU" sz="2400" b="1" i="1" dirty="0">
                <a:solidFill>
                  <a:prstClr val="black"/>
                </a:solidFill>
                <a:ea typeface="Times New Roman"/>
              </a:rPr>
              <a:t>Например: «Понравилась ли вам сказка?», «Хорошо ли поступил Иванушка?».</a:t>
            </a:r>
          </a:p>
          <a:p>
            <a:pPr algn="just">
              <a:spcAft>
                <a:spcPts val="0"/>
              </a:spcAft>
            </a:pPr>
            <a:endParaRPr lang="ru-RU" sz="2800" dirty="0">
              <a:solidFill>
                <a:srgbClr val="002060"/>
              </a:solidFill>
              <a:latin typeface="Times New Roman"/>
              <a:ea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204864"/>
            <a:ext cx="91440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938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C00000"/>
                </a:solidFill>
                <a:latin typeface="Times New Roman" panose="02020603050405020304" pitchFamily="18" charset="0"/>
                <a:cs typeface="Times New Roman" panose="02020603050405020304" pitchFamily="18" charset="0"/>
              </a:rPr>
              <a:t>Таксономия учебных целей (по Б. </a:t>
            </a:r>
            <a:r>
              <a:rPr lang="ru-RU" sz="3200" b="1" dirty="0" err="1">
                <a:solidFill>
                  <a:srgbClr val="C00000"/>
                </a:solidFill>
                <a:latin typeface="Times New Roman" panose="02020603050405020304" pitchFamily="18" charset="0"/>
                <a:cs typeface="Times New Roman" panose="02020603050405020304" pitchFamily="18" charset="0"/>
              </a:rPr>
              <a:t>Блуму</a:t>
            </a:r>
            <a:r>
              <a:rPr lang="ru-RU" sz="3200" b="1" dirty="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
            </a:r>
            <a:br>
              <a:rPr lang="ru-RU" b="1" dirty="0">
                <a:solidFill>
                  <a:srgbClr val="C0000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323528" y="908720"/>
            <a:ext cx="8568952" cy="5328592"/>
          </a:xfrm>
        </p:spPr>
        <p:txBody>
          <a:bodyPr/>
          <a:lstStyle/>
          <a:p>
            <a:pPr marL="0" lvl="0" indent="0"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1. Знание </a:t>
            </a:r>
            <a:r>
              <a:rPr lang="ru-RU" sz="1600" dirty="0">
                <a:solidFill>
                  <a:prstClr val="black"/>
                </a:solidFill>
                <a:latin typeface="Times New Roman" panose="02020603050405020304" pitchFamily="18" charset="0"/>
                <a:cs typeface="Times New Roman" panose="02020603050405020304" pitchFamily="18" charset="0"/>
              </a:rPr>
              <a:t>– запоминание и воспроизведение изученного материала от конкретных фактов до теорий. Общая черта – припоминание соответствующих сведений.</a:t>
            </a:r>
          </a:p>
          <a:p>
            <a:pPr marL="0" lvl="0" indent="0" algn="just"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2. Понимание </a:t>
            </a:r>
            <a:r>
              <a:rPr lang="ru-RU" sz="1600" dirty="0">
                <a:solidFill>
                  <a:prstClr val="black"/>
                </a:solidFill>
                <a:latin typeface="Times New Roman" panose="02020603050405020304" pitchFamily="18" charset="0"/>
                <a:cs typeface="Times New Roman" panose="02020603050405020304" pitchFamily="18" charset="0"/>
              </a:rPr>
              <a:t>– умение интерпретировать, объяснить или перевести материал из одной формы в другую (из словесной в математическую или графическую), предположение о дальнейшем ходе события или явления, предсказание последствий, результатов.</a:t>
            </a:r>
          </a:p>
          <a:p>
            <a:pPr marL="0" lvl="0" indent="0" algn="just"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3. Применение </a:t>
            </a:r>
            <a:r>
              <a:rPr lang="ru-RU" sz="1600" dirty="0">
                <a:solidFill>
                  <a:prstClr val="black"/>
                </a:solidFill>
                <a:latin typeface="Times New Roman" panose="02020603050405020304" pitchFamily="18" charset="0"/>
                <a:cs typeface="Times New Roman" panose="02020603050405020304" pitchFamily="18" charset="0"/>
              </a:rPr>
              <a:t>– умение использовать материал в конкретных условиях или новых ситуациях. Применение правил, методов, понятий, законов, принципов, теорий в новых теоретических или конкретных практических ситуациях.</a:t>
            </a:r>
          </a:p>
          <a:p>
            <a:pPr marL="0" lvl="0" indent="0"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4. Анализ </a:t>
            </a:r>
            <a:r>
              <a:rPr lang="ru-RU" sz="1600" dirty="0">
                <a:solidFill>
                  <a:prstClr val="black"/>
                </a:solidFill>
                <a:latin typeface="Times New Roman" panose="02020603050405020304" pitchFamily="18" charset="0"/>
                <a:cs typeface="Times New Roman" panose="02020603050405020304" pitchFamily="18" charset="0"/>
              </a:rPr>
              <a:t>– умение разбить материал на составляющие так, чтобы ясно выступала его структура. Вычленение частей целого, выявление взаимосвязей между ними, осознание принципов организации целого. Требуется осознание не только содержания материала, но и его внутреннего строения.</a:t>
            </a:r>
          </a:p>
          <a:p>
            <a:pPr marL="0" lvl="0" indent="0"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5. Синтез </a:t>
            </a:r>
            <a:r>
              <a:rPr lang="ru-RU" sz="1600" dirty="0">
                <a:solidFill>
                  <a:prstClr val="black"/>
                </a:solidFill>
                <a:latin typeface="Times New Roman" panose="02020603050405020304" pitchFamily="18" charset="0"/>
                <a:cs typeface="Times New Roman" panose="02020603050405020304" pitchFamily="18" charset="0"/>
              </a:rPr>
              <a:t>– умение комбинировать элементы, чтобы получить целое, обладающее новизной. Примером может служить план действий, схемы, совокупность обобщенных связей, соединение знаний из различных областей для того, чтобы решить проблему или выработать план ее решения.</a:t>
            </a:r>
          </a:p>
          <a:p>
            <a:pPr marL="0" lvl="0" indent="0" eaLnBrk="1" fontAlgn="auto" hangingPunct="1">
              <a:spcBef>
                <a:spcPts val="600"/>
              </a:spcBef>
              <a:spcAft>
                <a:spcPts val="0"/>
              </a:spcAft>
              <a:buNone/>
            </a:pPr>
            <a:r>
              <a:rPr lang="ru-RU" sz="1600" b="1" dirty="0">
                <a:solidFill>
                  <a:srgbClr val="C00000"/>
                </a:solidFill>
                <a:latin typeface="Times New Roman" panose="02020603050405020304" pitchFamily="18" charset="0"/>
                <a:cs typeface="Times New Roman" panose="02020603050405020304" pitchFamily="18" charset="0"/>
              </a:rPr>
              <a:t>6. Оценка </a:t>
            </a:r>
            <a:r>
              <a:rPr lang="ru-RU" sz="1600" dirty="0">
                <a:solidFill>
                  <a:prstClr val="black"/>
                </a:solidFill>
                <a:latin typeface="Times New Roman" panose="02020603050405020304" pitchFamily="18" charset="0"/>
                <a:cs typeface="Times New Roman" panose="02020603050405020304" pitchFamily="18" charset="0"/>
              </a:rPr>
              <a:t>– умение оценивать значение того или иного материала для конкретной цели, оценить логику построения материала, соответствие выводов имеющимся данным, значимость того или иного продукта деятельности. Суждения должны основываться на четких критериях – внутренних или внешних. Критерии либо определяются учащимся, либо задаются ему извне.</a:t>
            </a:r>
          </a:p>
          <a:p>
            <a:endParaRPr lang="ru-RU" dirty="0"/>
          </a:p>
        </p:txBody>
      </p:sp>
    </p:spTree>
    <p:extLst>
      <p:ext uri="{BB962C8B-B14F-4D97-AF65-F5344CB8AC3E}">
        <p14:creationId xmlns:p14="http://schemas.microsoft.com/office/powerpoint/2010/main" val="128707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Каков вопрос — таков и ответ. (Народная мудрость)</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661" y="2070802"/>
            <a:ext cx="3200677"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ьная выноска 3"/>
          <p:cNvSpPr/>
          <p:nvPr/>
        </p:nvSpPr>
        <p:spPr>
          <a:xfrm>
            <a:off x="5724128" y="1520208"/>
            <a:ext cx="3312368" cy="1548752"/>
          </a:xfrm>
          <a:prstGeom prst="wedgeEllipseCallout">
            <a:avLst>
              <a:gd name="adj1" fmla="val -62858"/>
              <a:gd name="adj2" fmla="val 356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ужно </a:t>
            </a:r>
            <a:r>
              <a:rPr lang="ru-RU" dirty="0">
                <a:latin typeface="Times New Roman" panose="02020603050405020304" pitchFamily="18" charset="0"/>
                <a:cs typeface="Times New Roman" panose="02020603050405020304" pitchFamily="18" charset="0"/>
              </a:rPr>
              <a:t>назвать какие-то факты, вспомнить и воспроизвести определенную информацию.</a:t>
            </a:r>
          </a:p>
        </p:txBody>
      </p:sp>
      <p:sp>
        <p:nvSpPr>
          <p:cNvPr id="5" name="Овальная выноска 4"/>
          <p:cNvSpPr/>
          <p:nvPr/>
        </p:nvSpPr>
        <p:spPr>
          <a:xfrm>
            <a:off x="6228184" y="3789040"/>
            <a:ext cx="2808312" cy="1504833"/>
          </a:xfrm>
          <a:prstGeom prst="wedgeEllipseCallout">
            <a:avLst>
              <a:gd name="adj1" fmla="val -74357"/>
              <a:gd name="adj2" fmla="val -4813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«То есть ты говоришь, что…?», «Если я правильно понял, то …?»</a:t>
            </a:r>
          </a:p>
        </p:txBody>
      </p:sp>
      <p:sp>
        <p:nvSpPr>
          <p:cNvPr id="6" name="Овальная выноска 5"/>
          <p:cNvSpPr/>
          <p:nvPr/>
        </p:nvSpPr>
        <p:spPr>
          <a:xfrm>
            <a:off x="179512" y="5293873"/>
            <a:ext cx="4392488" cy="1447495"/>
          </a:xfrm>
          <a:prstGeom prst="wedgeEllipseCallout">
            <a:avLst>
              <a:gd name="adj1" fmla="val 32886"/>
              <a:gd name="adj2" fmla="val -8410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Если в вопросе есть частица </a:t>
            </a:r>
            <a:r>
              <a:rPr lang="ru-RU" b="1" dirty="0">
                <a:latin typeface="Times New Roman" panose="02020603050405020304" pitchFamily="18" charset="0"/>
                <a:cs typeface="Times New Roman" panose="02020603050405020304" pitchFamily="18" charset="0"/>
              </a:rPr>
              <a:t>«бы», </a:t>
            </a:r>
            <a:r>
              <a:rPr lang="ru-RU" dirty="0">
                <a:latin typeface="Times New Roman" panose="02020603050405020304" pitchFamily="18" charset="0"/>
                <a:cs typeface="Times New Roman" panose="02020603050405020304" pitchFamily="18" charset="0"/>
              </a:rPr>
              <a:t>элементы условности, предположения, п</a:t>
            </a:r>
            <a:r>
              <a:rPr lang="ru-RU" dirty="0"/>
              <a:t>рогноза, мы называем его творческим. </a:t>
            </a:r>
          </a:p>
        </p:txBody>
      </p:sp>
      <p:sp>
        <p:nvSpPr>
          <p:cNvPr id="7" name="Овальная выноска 6"/>
          <p:cNvSpPr/>
          <p:nvPr/>
        </p:nvSpPr>
        <p:spPr>
          <a:xfrm>
            <a:off x="4716016" y="5661248"/>
            <a:ext cx="4320480" cy="1080120"/>
          </a:xfrm>
          <a:prstGeom prst="wedgeEllipseCallout">
            <a:avLst>
              <a:gd name="adj1" fmla="val -38089"/>
              <a:gd name="adj2" fmla="val -1314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Эти вопросы направлены на выяснение </a:t>
            </a:r>
            <a:r>
              <a:rPr lang="ru-RU" dirty="0" smtClean="0">
                <a:latin typeface="Times New Roman" panose="02020603050405020304" pitchFamily="18" charset="0"/>
                <a:cs typeface="Times New Roman" panose="02020603050405020304" pitchFamily="18" charset="0"/>
              </a:rPr>
              <a:t>оценки </a:t>
            </a:r>
            <a:r>
              <a:rPr lang="ru-RU" dirty="0">
                <a:latin typeface="Times New Roman" panose="02020603050405020304" pitchFamily="18" charset="0"/>
                <a:cs typeface="Times New Roman" panose="02020603050405020304" pitchFamily="18" charset="0"/>
              </a:rPr>
              <a:t>тех или иных событий,</a:t>
            </a:r>
            <a:r>
              <a:rPr lang="ru-RU" dirty="0"/>
              <a:t> явлений, фактов.</a:t>
            </a:r>
          </a:p>
        </p:txBody>
      </p:sp>
      <p:sp>
        <p:nvSpPr>
          <p:cNvPr id="8" name="Овальная выноска 7"/>
          <p:cNvSpPr/>
          <p:nvPr/>
        </p:nvSpPr>
        <p:spPr>
          <a:xfrm>
            <a:off x="179512" y="1340768"/>
            <a:ext cx="3096344" cy="1728192"/>
          </a:xfrm>
          <a:prstGeom prst="wedgeEllipseCallout">
            <a:avLst>
              <a:gd name="adj1" fmla="val 56128"/>
              <a:gd name="adj2" fmla="val 130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Если вопрос направлен на установление взаимосвязи между теорией и </a:t>
            </a:r>
            <a:r>
              <a:rPr lang="ru-RU" dirty="0" smtClean="0"/>
              <a:t>практикой</a:t>
            </a:r>
            <a:r>
              <a:rPr lang="ru-RU" dirty="0"/>
              <a:t>.</a:t>
            </a:r>
          </a:p>
        </p:txBody>
      </p:sp>
      <p:sp>
        <p:nvSpPr>
          <p:cNvPr id="9" name="Овальная выноска 8"/>
          <p:cNvSpPr/>
          <p:nvPr/>
        </p:nvSpPr>
        <p:spPr>
          <a:xfrm>
            <a:off x="179512" y="3356992"/>
            <a:ext cx="2736304" cy="1512168"/>
          </a:xfrm>
          <a:prstGeom prst="wedgeEllipseCallout">
            <a:avLst>
              <a:gd name="adj1" fmla="val 58660"/>
              <a:gd name="adj2" fmla="val -3003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latin typeface="Times New Roman" panose="02020603050405020304" pitchFamily="18" charset="0"/>
                <a:ea typeface="Arial Unicode MS"/>
                <a:cs typeface="Times New Roman" panose="02020603050405020304" pitchFamily="18" charset="0"/>
              </a:rPr>
              <a:t>Способствуют </a:t>
            </a:r>
            <a:r>
              <a:rPr lang="ru-RU" dirty="0">
                <a:latin typeface="Times New Roman" panose="02020603050405020304" pitchFamily="18" charset="0"/>
                <a:ea typeface="Arial Unicode MS"/>
                <a:cs typeface="Times New Roman" panose="02020603050405020304" pitchFamily="18" charset="0"/>
              </a:rPr>
              <a:t>выявлению критериев оценки тех или иных событий и героев. </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431" y="1124744"/>
            <a:ext cx="38036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59" y="2907977"/>
            <a:ext cx="30178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362" y="4791075"/>
            <a:ext cx="3633787"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068887"/>
            <a:ext cx="33893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2" y="3043101"/>
            <a:ext cx="33956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270" y="1525910"/>
            <a:ext cx="33035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wipe(down)">
                                      <p:cBhvr>
                                        <p:cTn id="31" dur="500"/>
                                        <p:tgtEl>
                                          <p:spTgt spid="307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79"/>
                                        </p:tgtEl>
                                        <p:attrNameLst>
                                          <p:attrName>style.visibility</p:attrName>
                                        </p:attrNameLst>
                                      </p:cBhvr>
                                      <p:to>
                                        <p:strVal val="visible"/>
                                      </p:to>
                                    </p:set>
                                    <p:anim calcmode="lin" valueType="num">
                                      <p:cBhvr additive="base">
                                        <p:cTn id="36" dur="500" fill="hold"/>
                                        <p:tgtEl>
                                          <p:spTgt spid="3079"/>
                                        </p:tgtEl>
                                        <p:attrNameLst>
                                          <p:attrName>ppt_x</p:attrName>
                                        </p:attrNameLst>
                                      </p:cBhvr>
                                      <p:tavLst>
                                        <p:tav tm="0">
                                          <p:val>
                                            <p:strVal val="#ppt_x"/>
                                          </p:val>
                                        </p:tav>
                                        <p:tav tm="100000">
                                          <p:val>
                                            <p:strVal val="#ppt_x"/>
                                          </p:val>
                                        </p:tav>
                                      </p:tavLst>
                                    </p:anim>
                                    <p:anim calcmode="lin" valueType="num">
                                      <p:cBhvr additive="base">
                                        <p:cTn id="37"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latin typeface="Times New Roman" panose="02020603050405020304" pitchFamily="18" charset="0"/>
                <a:cs typeface="Times New Roman" panose="02020603050405020304" pitchFamily="18" charset="0"/>
              </a:rPr>
              <a:t>Ромашка </a:t>
            </a:r>
            <a:r>
              <a:rPr lang="ru-RU" sz="3200" b="1" dirty="0" err="1" smtClean="0">
                <a:solidFill>
                  <a:srgbClr val="C00000"/>
                </a:solidFill>
                <a:latin typeface="Times New Roman" panose="02020603050405020304" pitchFamily="18" charset="0"/>
                <a:cs typeface="Times New Roman" panose="02020603050405020304" pitchFamily="18" charset="0"/>
              </a:rPr>
              <a:t>Блума</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8613" y="2070802"/>
            <a:ext cx="3206774"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вальная выноска 5"/>
          <p:cNvSpPr/>
          <p:nvPr/>
        </p:nvSpPr>
        <p:spPr>
          <a:xfrm>
            <a:off x="5936347" y="1520208"/>
            <a:ext cx="3024336" cy="1260720"/>
          </a:xfrm>
          <a:prstGeom prst="wedgeEllipseCallout">
            <a:avLst>
              <a:gd name="adj1" fmla="val -62858"/>
              <a:gd name="adj2" fmla="val 356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Назови</a:t>
            </a:r>
            <a:endParaRPr lang="ru-RU" sz="2400" b="1" dirty="0">
              <a:latin typeface="Times New Roman" panose="02020603050405020304" pitchFamily="18" charset="0"/>
              <a:cs typeface="Times New Roman" panose="02020603050405020304" pitchFamily="18" charset="0"/>
            </a:endParaRPr>
          </a:p>
        </p:txBody>
      </p:sp>
      <p:sp>
        <p:nvSpPr>
          <p:cNvPr id="7" name="Овальная выноска 6"/>
          <p:cNvSpPr/>
          <p:nvPr/>
        </p:nvSpPr>
        <p:spPr>
          <a:xfrm>
            <a:off x="6303284" y="3571383"/>
            <a:ext cx="2628800" cy="1008112"/>
          </a:xfrm>
          <a:prstGeom prst="wedgeEllipseCallout">
            <a:avLst>
              <a:gd name="adj1" fmla="val -59073"/>
              <a:gd name="adj2" fmla="val -4951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a:latin typeface="Times New Roman" panose="02020603050405020304" pitchFamily="18" charset="0"/>
                <a:cs typeface="Times New Roman" panose="02020603050405020304" pitchFamily="18" charset="0"/>
              </a:rPr>
              <a:t>ОБЪЯСНИ</a:t>
            </a:r>
          </a:p>
        </p:txBody>
      </p:sp>
      <p:sp>
        <p:nvSpPr>
          <p:cNvPr id="8" name="Овальная выноска 7"/>
          <p:cNvSpPr/>
          <p:nvPr/>
        </p:nvSpPr>
        <p:spPr>
          <a:xfrm>
            <a:off x="5936347" y="5354100"/>
            <a:ext cx="2628800" cy="1008112"/>
          </a:xfrm>
          <a:prstGeom prst="wedgeEllipseCallout">
            <a:avLst>
              <a:gd name="adj1" fmla="val -70141"/>
              <a:gd name="adj2" fmla="val -8524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ea typeface="Arial Unicode MS"/>
              </a:rPr>
              <a:t>(объясняющие) </a:t>
            </a:r>
            <a:r>
              <a:rPr lang="ru-RU" b="1" dirty="0" smtClean="0">
                <a:latin typeface="Times New Roman" panose="02020603050405020304" pitchFamily="18" charset="0"/>
                <a:ea typeface="Arial Unicode MS"/>
                <a:cs typeface="Times New Roman" panose="02020603050405020304" pitchFamily="18" charset="0"/>
              </a:rPr>
              <a:t>ПОЧЕМУ?</a:t>
            </a:r>
            <a:endParaRPr lang="ru-RU" b="1" dirty="0">
              <a:latin typeface="Times New Roman" panose="02020603050405020304" pitchFamily="18" charset="0"/>
              <a:cs typeface="Times New Roman" panose="02020603050405020304" pitchFamily="18" charset="0"/>
            </a:endParaRPr>
          </a:p>
        </p:txBody>
      </p:sp>
      <p:sp>
        <p:nvSpPr>
          <p:cNvPr id="9" name="Овальная выноска 8"/>
          <p:cNvSpPr/>
          <p:nvPr/>
        </p:nvSpPr>
        <p:spPr>
          <a:xfrm>
            <a:off x="179512" y="4941168"/>
            <a:ext cx="5040560" cy="1656184"/>
          </a:xfrm>
          <a:prstGeom prst="wedgeEllipseCallout">
            <a:avLst>
              <a:gd name="adj1" fmla="val 22128"/>
              <a:gd name="adj2" fmla="val -63262"/>
            </a:avLst>
          </a:prstGeom>
        </p:spPr>
        <p:style>
          <a:lnRef idx="2">
            <a:schemeClr val="accent6"/>
          </a:lnRef>
          <a:fillRef idx="1">
            <a:schemeClr val="lt1"/>
          </a:fillRef>
          <a:effectRef idx="0">
            <a:schemeClr val="accent6"/>
          </a:effectRef>
          <a:fontRef idx="minor">
            <a:schemeClr val="dk1"/>
          </a:fontRef>
        </p:style>
        <p:txBody>
          <a:bodyPr rtlCol="0" anchor="ctr"/>
          <a:lstStyle/>
          <a:p>
            <a:r>
              <a:rPr lang="ru-RU" b="1" dirty="0" smtClean="0">
                <a:latin typeface="Times New Roman" panose="02020603050405020304" pitchFamily="18" charset="0"/>
                <a:cs typeface="Times New Roman" panose="02020603050405020304" pitchFamily="18" charset="0"/>
              </a:rPr>
              <a:t>ПРИДУМАЙ</a:t>
            </a:r>
          </a:p>
          <a:p>
            <a:r>
              <a:rPr lang="ru-RU" dirty="0" smtClean="0">
                <a:latin typeface="Times New Roman" panose="02020603050405020304" pitchFamily="18" charset="0"/>
                <a:cs typeface="Times New Roman" panose="02020603050405020304" pitchFamily="18" charset="0"/>
              </a:rPr>
              <a:t>Например</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«Как можно изменить сказку, чтобы </a:t>
            </a:r>
            <a:r>
              <a:rPr lang="ru-RU" i="1" dirty="0" smtClean="0">
                <a:latin typeface="Times New Roman" panose="02020603050405020304" pitchFamily="18" charset="0"/>
                <a:cs typeface="Times New Roman" panose="02020603050405020304" pitchFamily="18" charset="0"/>
              </a:rPr>
              <a:t>….</a:t>
            </a:r>
          </a:p>
          <a:p>
            <a:r>
              <a:rPr lang="ru-RU" i="1" dirty="0" smtClean="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Дайте три объяснения тому, что это выдуманная </a:t>
            </a:r>
            <a:r>
              <a:rPr lang="ru-RU" dirty="0">
                <a:latin typeface="Times New Roman" panose="02020603050405020304" pitchFamily="18" charset="0"/>
                <a:cs typeface="Times New Roman" panose="02020603050405020304" pitchFamily="18" charset="0"/>
              </a:rPr>
              <a:t>история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0" name="Овальная выноска 9"/>
          <p:cNvSpPr/>
          <p:nvPr/>
        </p:nvSpPr>
        <p:spPr>
          <a:xfrm>
            <a:off x="-52986" y="3360752"/>
            <a:ext cx="2767880" cy="1294511"/>
          </a:xfrm>
          <a:prstGeom prst="wedgeEllipseCallout">
            <a:avLst>
              <a:gd name="adj1" fmla="val 52657"/>
              <a:gd name="adj2" fmla="val -2202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ПОДЕЛИСЬ</a:t>
            </a:r>
          </a:p>
        </p:txBody>
      </p:sp>
      <p:sp>
        <p:nvSpPr>
          <p:cNvPr id="12" name="Овальная выноска 11"/>
          <p:cNvSpPr/>
          <p:nvPr/>
        </p:nvSpPr>
        <p:spPr>
          <a:xfrm>
            <a:off x="179512" y="1470096"/>
            <a:ext cx="3096344" cy="1368152"/>
          </a:xfrm>
          <a:prstGeom prst="wedgeEllipseCallout">
            <a:avLst>
              <a:gd name="adj1" fmla="val 56128"/>
              <a:gd name="adj2" fmla="val 130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ПРЕДЛОЖИ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83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Сказка Дональда </a:t>
            </a:r>
            <a:r>
              <a:rPr lang="ru-RU" sz="2800" b="1" dirty="0" err="1">
                <a:solidFill>
                  <a:srgbClr val="C00000"/>
                </a:solidFill>
                <a:latin typeface="Times New Roman" panose="02020603050405020304" pitchFamily="18" charset="0"/>
                <a:cs typeface="Times New Roman" panose="02020603050405020304" pitchFamily="18" charset="0"/>
              </a:rPr>
              <a:t>Биссета</a:t>
            </a:r>
            <a:r>
              <a:rPr lang="ru-RU" sz="2800" b="1" dirty="0">
                <a:solidFill>
                  <a:srgbClr val="C00000"/>
                </a:solidFill>
                <a:latin typeface="Times New Roman" panose="02020603050405020304" pitchFamily="18" charset="0"/>
                <a:cs typeface="Times New Roman" panose="02020603050405020304" pitchFamily="18" charset="0"/>
              </a:rPr>
              <a:t> “Про малютку-автобус, который боялся темноты</a:t>
            </a:r>
            <a:r>
              <a:rPr lang="ru-RU" sz="2800" b="1" dirty="0" smtClean="0">
                <a:solidFill>
                  <a:srgbClr val="C00000"/>
                </a:solidFill>
                <a:latin typeface="Times New Roman" panose="02020603050405020304" pitchFamily="18" charset="0"/>
                <a:cs typeface="Times New Roman" panose="02020603050405020304" pitchFamily="18" charset="0"/>
              </a:rPr>
              <a:t>”</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3200677"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Выноска-облако 6"/>
          <p:cNvSpPr/>
          <p:nvPr/>
        </p:nvSpPr>
        <p:spPr>
          <a:xfrm>
            <a:off x="539552" y="4544393"/>
            <a:ext cx="2112818" cy="1908792"/>
          </a:xfrm>
          <a:prstGeom prst="cloudCallout">
            <a:avLst>
              <a:gd name="adj1" fmla="val 68774"/>
              <a:gd name="adj2" fmla="val -35081"/>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4. Чему </a:t>
            </a:r>
            <a:r>
              <a:rPr lang="ru-RU" dirty="0"/>
              <a:t>научила история про Темноту малютку-автобуса? </a:t>
            </a:r>
          </a:p>
        </p:txBody>
      </p:sp>
      <p:sp>
        <p:nvSpPr>
          <p:cNvPr id="8" name="Выноска-облако 7"/>
          <p:cNvSpPr/>
          <p:nvPr/>
        </p:nvSpPr>
        <p:spPr>
          <a:xfrm>
            <a:off x="3275856" y="4581128"/>
            <a:ext cx="2638578" cy="2016224"/>
          </a:xfrm>
          <a:prstGeom prst="cloudCallout">
            <a:avLst>
              <a:gd name="adj1" fmla="val 51799"/>
              <a:gd name="adj2" fmla="val -3762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3. Что </a:t>
            </a:r>
            <a:r>
              <a:rPr lang="ru-RU" dirty="0"/>
              <a:t>было бы, если Темнота не спустилась на улицы и дома? </a:t>
            </a:r>
          </a:p>
        </p:txBody>
      </p:sp>
      <p:sp>
        <p:nvSpPr>
          <p:cNvPr id="9" name="Выноска-облако 8"/>
          <p:cNvSpPr/>
          <p:nvPr/>
        </p:nvSpPr>
        <p:spPr>
          <a:xfrm>
            <a:off x="6156176" y="1397384"/>
            <a:ext cx="2592288" cy="1815591"/>
          </a:xfrm>
          <a:prstGeom prst="cloudCallout">
            <a:avLst>
              <a:gd name="adj1" fmla="val -66203"/>
              <a:gd name="adj2" fmla="val -2345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1. Как </a:t>
            </a:r>
            <a:r>
              <a:rPr lang="ru-RU" dirty="0"/>
              <a:t>начиналось каждое утро малютки-автобуса?</a:t>
            </a:r>
          </a:p>
        </p:txBody>
      </p:sp>
      <p:sp>
        <p:nvSpPr>
          <p:cNvPr id="10" name="Выноска-облако 9"/>
          <p:cNvSpPr/>
          <p:nvPr/>
        </p:nvSpPr>
        <p:spPr>
          <a:xfrm>
            <a:off x="6156176" y="3717032"/>
            <a:ext cx="2592288" cy="1081280"/>
          </a:xfrm>
          <a:prstGeom prst="cloudCallout">
            <a:avLst>
              <a:gd name="adj1" fmla="val -29267"/>
              <a:gd name="adj2" fmla="val -649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2. Чего </a:t>
            </a:r>
            <a:r>
              <a:rPr lang="ru-RU" dirty="0"/>
              <a:t>боялся малютка-автобус? </a:t>
            </a:r>
          </a:p>
        </p:txBody>
      </p:sp>
      <p:sp>
        <p:nvSpPr>
          <p:cNvPr id="11" name="Выноска-облако 10"/>
          <p:cNvSpPr/>
          <p:nvPr/>
        </p:nvSpPr>
        <p:spPr>
          <a:xfrm>
            <a:off x="295795" y="2626473"/>
            <a:ext cx="2088232" cy="1656334"/>
          </a:xfrm>
          <a:prstGeom prst="cloudCallout">
            <a:avLst>
              <a:gd name="adj1" fmla="val 69909"/>
              <a:gd name="adj2" fmla="val 300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 </a:t>
            </a:r>
            <a:r>
              <a:rPr lang="ru-RU" dirty="0" smtClean="0"/>
              <a:t>5. Какие </a:t>
            </a:r>
            <a:r>
              <a:rPr lang="ru-RU" dirty="0"/>
              <a:t>бы ты дал советы тем, кто боится темноты? </a:t>
            </a:r>
          </a:p>
        </p:txBody>
      </p:sp>
      <p:sp>
        <p:nvSpPr>
          <p:cNvPr id="12" name="Выноска-облако 11"/>
          <p:cNvSpPr/>
          <p:nvPr/>
        </p:nvSpPr>
        <p:spPr>
          <a:xfrm>
            <a:off x="533922" y="1268760"/>
            <a:ext cx="2112818" cy="1166640"/>
          </a:xfrm>
          <a:prstGeom prst="cloudCallout">
            <a:avLst>
              <a:gd name="adj1" fmla="val 64539"/>
              <a:gd name="adj2" fmla="val 284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6. Кому </a:t>
            </a:r>
            <a:r>
              <a:rPr lang="ru-RU" dirty="0"/>
              <a:t>бы ты предложил прочитать эту сказку? </a:t>
            </a:r>
          </a:p>
        </p:txBody>
      </p:sp>
    </p:spTree>
    <p:extLst>
      <p:ext uri="{BB962C8B-B14F-4D97-AF65-F5344CB8AC3E}">
        <p14:creationId xmlns:p14="http://schemas.microsoft.com/office/powerpoint/2010/main" val="311510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latin typeface="Times New Roman" panose="02020603050405020304" pitchFamily="18" charset="0"/>
                <a:cs typeface="Times New Roman" panose="02020603050405020304" pitchFamily="18" charset="0"/>
              </a:rPr>
              <a:t>Рефлексия</a:t>
            </a:r>
            <a:endParaRPr lang="ru-RU" b="1" i="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endParaRPr lang="ru-RU" sz="1800" dirty="0"/>
          </a:p>
          <a:p>
            <a:pPr lvl="0" algn="just">
              <a:lnSpc>
                <a:spcPct val="115000"/>
              </a:lnSpc>
              <a:spcAft>
                <a:spcPts val="0"/>
              </a:spcAft>
              <a:buBlip>
                <a:blip r:embed="rId3"/>
              </a:buBlip>
            </a:pPr>
            <a:endParaRPr lang="ru-RU" sz="1800" dirty="0">
              <a:latin typeface="Times New Roman" panose="02020603050405020304" pitchFamily="18" charset="0"/>
              <a:ea typeface="Calibri"/>
              <a:cs typeface="Times New Roman" panose="02020603050405020304" pitchFamily="18" charset="0"/>
            </a:endParaRPr>
          </a:p>
          <a:p>
            <a:pPr lvl="0"/>
            <a:endParaRPr lang="ru-RU" sz="2000" dirty="0">
              <a:latin typeface="Times New Roman" panose="02020603050405020304" pitchFamily="18" charset="0"/>
              <a:cs typeface="Times New Roman" panose="02020603050405020304" pitchFamily="18" charset="0"/>
            </a:endParaRPr>
          </a:p>
          <a:p>
            <a:pPr lvl="0"/>
            <a:endParaRPr lang="ru-RU" dirty="0"/>
          </a:p>
          <a:p>
            <a:endParaRPr lang="ru-RU"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684745"/>
            <a:ext cx="995164" cy="104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Выноска-облако 3"/>
          <p:cNvSpPr/>
          <p:nvPr/>
        </p:nvSpPr>
        <p:spPr>
          <a:xfrm>
            <a:off x="3493840" y="980728"/>
            <a:ext cx="5594920" cy="2484856"/>
          </a:xfrm>
          <a:prstGeom prst="cloudCallou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ru-RU" dirty="0">
                <a:latin typeface="Times New Roman" panose="02020603050405020304" pitchFamily="18" charset="0"/>
                <a:cs typeface="Times New Roman" panose="02020603050405020304" pitchFamily="18" charset="0"/>
              </a:rPr>
              <a:t>Вспомните, каким заяц был в начале сказки и каким мы видим его в конце?</a:t>
            </a:r>
          </a:p>
          <a:p>
            <a:pPr lvl="0"/>
            <a:r>
              <a:rPr lang="ru-RU" dirty="0">
                <a:latin typeface="Times New Roman" panose="02020603050405020304" pitchFamily="18" charset="0"/>
                <a:cs typeface="Times New Roman" panose="02020603050405020304" pitchFamily="18" charset="0"/>
              </a:rPr>
              <a:t>Как </a:t>
            </a:r>
            <a:r>
              <a:rPr lang="ru-RU" b="1" dirty="0">
                <a:latin typeface="Times New Roman" panose="02020603050405020304" pitchFamily="18" charset="0"/>
                <a:cs typeface="Times New Roman" panose="02020603050405020304" pitchFamily="18" charset="0"/>
              </a:rPr>
              <a:t>вы считает</a:t>
            </a:r>
            <a:r>
              <a:rPr lang="ru-RU" dirty="0">
                <a:latin typeface="Times New Roman" panose="02020603050405020304" pitchFamily="18" charset="0"/>
                <a:cs typeface="Times New Roman" panose="02020603050405020304" pitchFamily="18" charset="0"/>
              </a:rPr>
              <a:t>, хвастовство – это хорошее качество или плохое?</a:t>
            </a:r>
          </a:p>
          <a:p>
            <a:pPr lvl="0"/>
            <a:r>
              <a:rPr lang="ru-RU" dirty="0">
                <a:latin typeface="Times New Roman" panose="02020603050405020304" pitchFamily="18" charset="0"/>
                <a:cs typeface="Times New Roman" panose="02020603050405020304" pitchFamily="18" charset="0"/>
              </a:rPr>
              <a:t> </a:t>
            </a:r>
            <a:endParaRPr lang="ru-RU" dirty="0"/>
          </a:p>
        </p:txBody>
      </p:sp>
      <p:sp>
        <p:nvSpPr>
          <p:cNvPr id="5" name="Выноска-облако 4"/>
          <p:cNvSpPr/>
          <p:nvPr/>
        </p:nvSpPr>
        <p:spPr>
          <a:xfrm>
            <a:off x="0" y="4725144"/>
            <a:ext cx="5004048" cy="1476744"/>
          </a:xfrm>
          <a:prstGeom prst="cloudCallout">
            <a:avLst>
              <a:gd name="adj1" fmla="val 20974"/>
              <a:gd name="adj2" fmla="val -70722"/>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r>
              <a:rPr lang="ru-RU" dirty="0">
                <a:latin typeface="Times New Roman" panose="02020603050405020304" pitchFamily="18" charset="0"/>
                <a:cs typeface="Times New Roman" panose="02020603050405020304" pitchFamily="18" charset="0"/>
              </a:rPr>
              <a:t>Какие </a:t>
            </a:r>
            <a:r>
              <a:rPr lang="ru-RU" b="1" dirty="0">
                <a:latin typeface="Times New Roman" panose="02020603050405020304" pitchFamily="18" charset="0"/>
                <a:cs typeface="Times New Roman" panose="02020603050405020304" pitchFamily="18" charset="0"/>
              </a:rPr>
              <a:t>чувства</a:t>
            </a:r>
            <a:r>
              <a:rPr lang="ru-RU" dirty="0">
                <a:latin typeface="Times New Roman" panose="02020603050405020304" pitchFamily="18" charset="0"/>
                <a:cs typeface="Times New Roman" panose="02020603050405020304" pitchFamily="18" charset="0"/>
              </a:rPr>
              <a:t> остались у вас после чтения? Было ли жалко кого-нибудь?</a:t>
            </a:r>
          </a:p>
          <a:p>
            <a:pPr lvl="0" algn="just">
              <a:lnSpc>
                <a:spcPct val="115000"/>
              </a:lnSpc>
              <a:spcAft>
                <a:spcPts val="1000"/>
              </a:spcAft>
            </a:pPr>
            <a:endParaRPr lang="ru-RU"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Выноска-облако 5"/>
          <p:cNvSpPr/>
          <p:nvPr/>
        </p:nvSpPr>
        <p:spPr>
          <a:xfrm>
            <a:off x="4869210" y="4881236"/>
            <a:ext cx="4032448" cy="1728192"/>
          </a:xfrm>
          <a:prstGeom prst="cloudCallout">
            <a:avLst>
              <a:gd name="adj1" fmla="val -23380"/>
              <a:gd name="adj2" fmla="val -72182"/>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ru-RU" dirty="0">
                <a:latin typeface="Times New Roman" panose="02020603050405020304" pitchFamily="18" charset="0"/>
                <a:cs typeface="Times New Roman" panose="02020603050405020304" pitchFamily="18" charset="0"/>
              </a:rPr>
              <a:t>Кому из друзей ты рассказал бы эту сказку?</a:t>
            </a:r>
          </a:p>
          <a:p>
            <a:pPr lvl="0"/>
            <a:r>
              <a:rPr lang="ru-RU" dirty="0">
                <a:latin typeface="Times New Roman" panose="02020603050405020304" pitchFamily="18" charset="0"/>
                <a:cs typeface="Times New Roman" panose="02020603050405020304" pitchFamily="18" charset="0"/>
              </a:rPr>
              <a:t>Расскажи нам о своем друге.</a:t>
            </a:r>
          </a:p>
        </p:txBody>
      </p:sp>
      <p:sp>
        <p:nvSpPr>
          <p:cNvPr id="7" name="Выноска-облако 6"/>
          <p:cNvSpPr/>
          <p:nvPr/>
        </p:nvSpPr>
        <p:spPr>
          <a:xfrm>
            <a:off x="107504" y="980727"/>
            <a:ext cx="3456384" cy="3024337"/>
          </a:xfrm>
          <a:prstGeom prst="cloudCallout">
            <a:avLst>
              <a:gd name="adj1" fmla="val 67000"/>
              <a:gd name="adj2" fmla="val 43587"/>
            </a:avLst>
          </a:prstGeom>
        </p:spPr>
        <p:style>
          <a:lnRef idx="1">
            <a:schemeClr val="accent3"/>
          </a:lnRef>
          <a:fillRef idx="2">
            <a:schemeClr val="accent3"/>
          </a:fillRef>
          <a:effectRef idx="1">
            <a:schemeClr val="accent3"/>
          </a:effectRef>
          <a:fontRef idx="minor">
            <a:schemeClr val="dk1"/>
          </a:fontRef>
        </p:style>
        <p:txBody>
          <a:bodyPr rtlCol="0" anchor="ctr"/>
          <a:lstStyle/>
          <a:p>
            <a:pPr lvl="0">
              <a:lnSpc>
                <a:spcPct val="115000"/>
              </a:lnSpc>
              <a:spcAft>
                <a:spcPts val="0"/>
              </a:spcAft>
            </a:pPr>
            <a:r>
              <a:rPr lang="ru-RU" dirty="0">
                <a:solidFill>
                  <a:prstClr val="black"/>
                </a:solidFill>
                <a:latin typeface="Times New Roman" panose="02020603050405020304" pitchFamily="18" charset="0"/>
                <a:ea typeface="Calibri"/>
                <a:cs typeface="Times New Roman" panose="02020603050405020304" pitchFamily="18" charset="0"/>
              </a:rPr>
              <a:t>Кому бы вы посоветовали прочитать сказку «Два жадных медвежонка»?</a:t>
            </a:r>
          </a:p>
          <a:p>
            <a:pPr lvl="0">
              <a:lnSpc>
                <a:spcPct val="115000"/>
              </a:lnSpc>
              <a:spcAft>
                <a:spcPts val="0"/>
              </a:spcAft>
            </a:pPr>
            <a:r>
              <a:rPr lang="ru-RU" dirty="0">
                <a:solidFill>
                  <a:prstClr val="black"/>
                </a:solidFill>
                <a:latin typeface="Times New Roman" panose="02020603050405020304" pitchFamily="18" charset="0"/>
                <a:ea typeface="Calibri"/>
                <a:cs typeface="Times New Roman" panose="02020603050405020304" pitchFamily="18" charset="0"/>
              </a:rPr>
              <a:t>А какое человеческое качество вам не нравится у этих зверей? </a:t>
            </a:r>
          </a:p>
        </p:txBody>
      </p:sp>
    </p:spTree>
    <p:extLst>
      <p:ext uri="{BB962C8B-B14F-4D97-AF65-F5344CB8AC3E}">
        <p14:creationId xmlns:p14="http://schemas.microsoft.com/office/powerpoint/2010/main" val="3975249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C00000"/>
                </a:solidFill>
                <a:latin typeface="Times New Roman" panose="02020603050405020304" pitchFamily="18" charset="0"/>
                <a:cs typeface="Times New Roman" panose="02020603050405020304" pitchFamily="18" charset="0"/>
              </a:rPr>
              <a:t>Тема раздела: «В гостях у русской народной сказки»</a:t>
            </a:r>
            <a:r>
              <a:rPr lang="ru-RU" sz="2400" dirty="0">
                <a:solidFill>
                  <a:srgbClr val="C00000"/>
                </a:solidFill>
                <a:latin typeface="Times New Roman" panose="02020603050405020304" pitchFamily="18" charset="0"/>
                <a:cs typeface="Times New Roman" panose="02020603050405020304" pitchFamily="18" charset="0"/>
              </a:rPr>
              <a:t/>
            </a:r>
            <a:br>
              <a:rPr lang="ru-RU" sz="2400" dirty="0">
                <a:solidFill>
                  <a:srgbClr val="C00000"/>
                </a:solidFill>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anose="02020603050405020304" pitchFamily="18" charset="0"/>
                <a:cs typeface="Times New Roman" panose="02020603050405020304" pitchFamily="18" charset="0"/>
              </a:rPr>
              <a:t>«</a:t>
            </a:r>
            <a:r>
              <a:rPr lang="ru-RU" sz="2400" b="1" dirty="0">
                <a:solidFill>
                  <a:srgbClr val="C00000"/>
                </a:solidFill>
                <a:latin typeface="Times New Roman" panose="02020603050405020304" pitchFamily="18" charset="0"/>
                <a:cs typeface="Times New Roman" panose="02020603050405020304" pitchFamily="18" charset="0"/>
              </a:rPr>
              <a:t>Русская народная сказка «Лиса и журавль»»</a:t>
            </a:r>
            <a:r>
              <a:rPr lang="ru-RU" sz="2400" dirty="0">
                <a:solidFill>
                  <a:srgbClr val="C00000"/>
                </a:solidFill>
                <a:latin typeface="Times New Roman" panose="02020603050405020304" pitchFamily="18" charset="0"/>
                <a:cs typeface="Times New Roman" panose="02020603050405020304" pitchFamily="18" charset="0"/>
              </a:rPr>
              <a:t/>
            </a:r>
            <a:br>
              <a:rPr lang="ru-RU" sz="2400" dirty="0">
                <a:solidFill>
                  <a:srgbClr val="C00000"/>
                </a:solidFill>
                <a:latin typeface="Times New Roman" panose="02020603050405020304" pitchFamily="18" charset="0"/>
                <a:cs typeface="Times New Roman" panose="02020603050405020304" pitchFamily="18" charset="0"/>
              </a:rPr>
            </a:b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1638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6958" y="1268760"/>
            <a:ext cx="5417926" cy="567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72816"/>
            <a:ext cx="3936437" cy="295232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352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b="1" dirty="0">
                <a:solidFill>
                  <a:srgbClr val="C00000"/>
                </a:solidFill>
                <a:latin typeface="Times New Roman" panose="02020603050405020304" pitchFamily="18" charset="0"/>
                <a:cs typeface="Times New Roman" panose="02020603050405020304" pitchFamily="18" charset="0"/>
              </a:rPr>
              <a:t>Тема раздела</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В гостях у русской народной сказки»</a:t>
            </a:r>
            <a:r>
              <a:rPr lang="ru-RU" sz="2400" dirty="0">
                <a:solidFill>
                  <a:srgbClr val="C00000"/>
                </a:solidFill>
                <a:latin typeface="Times New Roman" panose="02020603050405020304" pitchFamily="18" charset="0"/>
                <a:cs typeface="Times New Roman" panose="02020603050405020304" pitchFamily="18" charset="0"/>
              </a:rPr>
              <a:t/>
            </a:r>
            <a:br>
              <a:rPr lang="ru-RU" sz="2400" dirty="0">
                <a:solidFill>
                  <a:srgbClr val="C00000"/>
                </a:solidFill>
                <a:latin typeface="Times New Roman" panose="02020603050405020304" pitchFamily="18" charset="0"/>
                <a:cs typeface="Times New Roman" panose="02020603050405020304" pitchFamily="18" charset="0"/>
              </a:rPr>
            </a:br>
            <a:r>
              <a:rPr lang="ru-RU" sz="2400" b="1" dirty="0">
                <a:solidFill>
                  <a:srgbClr val="C00000"/>
                </a:solidFill>
                <a:latin typeface="Times New Roman" panose="02020603050405020304" pitchFamily="18" charset="0"/>
                <a:cs typeface="Times New Roman" panose="02020603050405020304" pitchFamily="18" charset="0"/>
              </a:rPr>
              <a:t>«Русская народная сказка «Лиса и журавль»»</a:t>
            </a:r>
            <a:r>
              <a:rPr lang="ru-RU" sz="2800" dirty="0">
                <a:solidFill>
                  <a:srgbClr val="C00000"/>
                </a:solidFill>
                <a:latin typeface="Times New Roman" panose="02020603050405020304" pitchFamily="18" charset="0"/>
                <a:cs typeface="Times New Roman" panose="02020603050405020304" pitchFamily="18" charset="0"/>
              </a:rPr>
              <a:t/>
            </a:r>
            <a:br>
              <a:rPr lang="ru-RU" sz="2800" dirty="0">
                <a:solidFill>
                  <a:srgbClr val="C00000"/>
                </a:solidFill>
                <a:latin typeface="Times New Roman" panose="02020603050405020304" pitchFamily="18" charset="0"/>
                <a:cs typeface="Times New Roman" panose="02020603050405020304" pitchFamily="18" charset="0"/>
              </a:rPr>
            </a:br>
            <a:endParaRPr lang="ru-RU"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713601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79" y="4670260"/>
            <a:ext cx="3200355" cy="216024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11560" y="609600"/>
            <a:ext cx="7021140" cy="731838"/>
          </a:xfrm>
        </p:spPr>
        <p:txBody>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История возникновения идеи</a:t>
            </a:r>
            <a:endParaRPr lang="ru-RU"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3371367091"/>
              </p:ext>
            </p:extLst>
          </p:nvPr>
        </p:nvGraphicFramePr>
        <p:xfrm>
          <a:off x="485737" y="1341156"/>
          <a:ext cx="777686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331640" y="4581128"/>
            <a:ext cx="6912768" cy="1200329"/>
          </a:xfrm>
          <a:prstGeom prst="rect">
            <a:avLst/>
          </a:prstGeom>
        </p:spPr>
        <p:txBody>
          <a:bodyPr wrap="square">
            <a:spAutoFit/>
          </a:bodyPr>
          <a:lstStyle/>
          <a:p>
            <a:r>
              <a:rPr lang="ru-RU" dirty="0"/>
              <a:t>Отличительная особенность программы заключается в том, что в работе используются приемы погружения детей в активную речевую деятельность по сюжету сказки с применением трансформируемого игрового конструктора для обучения (ТИКО).</a:t>
            </a:r>
          </a:p>
        </p:txBody>
      </p:sp>
    </p:spTree>
    <p:extLst>
      <p:ext uri="{BB962C8B-B14F-4D97-AF65-F5344CB8AC3E}">
        <p14:creationId xmlns:p14="http://schemas.microsoft.com/office/powerpoint/2010/main" val="2741140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nSpc>
                <a:spcPct val="115000"/>
              </a:lnSpc>
              <a:spcAft>
                <a:spcPts val="1000"/>
              </a:spcAft>
            </a:pPr>
            <a:r>
              <a:rPr lang="ru-RU" sz="2400" b="1" dirty="0">
                <a:solidFill>
                  <a:srgbClr val="C00000"/>
                </a:solidFill>
                <a:latin typeface="Times New Roman" panose="02020603050405020304" pitchFamily="18" charset="0"/>
                <a:cs typeface="Times New Roman" panose="02020603050405020304" pitchFamily="18" charset="0"/>
              </a:rPr>
              <a:t>Игра-викторина </a:t>
            </a:r>
            <a:r>
              <a:rPr lang="ru-RU" sz="2400" b="1" dirty="0" smtClean="0">
                <a:solidFill>
                  <a:srgbClr val="C00000"/>
                </a:solidFill>
                <a:latin typeface="Times New Roman" panose="02020603050405020304" pitchFamily="18" charset="0"/>
                <a:cs typeface="Times New Roman" panose="02020603050405020304" pitchFamily="18" charset="0"/>
              </a:rPr>
              <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anose="02020603050405020304" pitchFamily="18" charset="0"/>
                <a:cs typeface="Times New Roman" panose="02020603050405020304" pitchFamily="18" charset="0"/>
              </a:rPr>
              <a:t>«</a:t>
            </a:r>
            <a:r>
              <a:rPr lang="ru-RU" sz="2400" b="1" dirty="0">
                <a:solidFill>
                  <a:srgbClr val="C00000"/>
                </a:solidFill>
                <a:latin typeface="Times New Roman" panose="02020603050405020304" pitchFamily="18" charset="0"/>
                <a:cs typeface="Times New Roman" panose="02020603050405020304" pitchFamily="18" charset="0"/>
              </a:rPr>
              <a:t>Сказка – ложь, да в ней намек, добрым молодцам  урок!»</a:t>
            </a:r>
            <a:br>
              <a:rPr lang="ru-RU" sz="2400" b="1" dirty="0">
                <a:solidFill>
                  <a:srgbClr val="C00000"/>
                </a:solidFill>
                <a:latin typeface="Times New Roman" panose="02020603050405020304" pitchFamily="18" charset="0"/>
                <a:cs typeface="Times New Roman" panose="02020603050405020304" pitchFamily="18" charset="0"/>
              </a:rPr>
            </a:b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23528" y="1196752"/>
            <a:ext cx="554461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sz="half" idx="2"/>
          </p:nvPr>
        </p:nvSpPr>
        <p:spPr/>
        <p:txBody>
          <a:bodyPr/>
          <a:lstStyle/>
          <a:p>
            <a:endParaRPr lang="ru-RU" dirty="0"/>
          </a:p>
        </p:txBody>
      </p:sp>
    </p:spTree>
    <p:extLst>
      <p:ext uri="{BB962C8B-B14F-4D97-AF65-F5344CB8AC3E}">
        <p14:creationId xmlns:p14="http://schemas.microsoft.com/office/powerpoint/2010/main" val="330687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42900" lvl="0" indent="-342900">
              <a:spcBef>
                <a:spcPct val="20000"/>
              </a:spcBef>
            </a:pPr>
            <a:r>
              <a:rPr lang="ru-RU" sz="2800" b="1" dirty="0">
                <a:solidFill>
                  <a:srgbClr val="C00000"/>
                </a:solidFill>
                <a:latin typeface="Times New Roman" panose="02020603050405020304" pitchFamily="18" charset="0"/>
                <a:ea typeface="+mn-ea"/>
                <a:cs typeface="Times New Roman" panose="02020603050405020304" pitchFamily="18" charset="0"/>
              </a:rPr>
              <a:t>Второе испытание «Мобильные сообщения»</a:t>
            </a:r>
            <a:r>
              <a:rPr lang="ru-RU" sz="2800" dirty="0">
                <a:solidFill>
                  <a:srgbClr val="C00000"/>
                </a:solidFill>
                <a:latin typeface="Times New Roman" panose="02020603050405020304" pitchFamily="18" charset="0"/>
                <a:ea typeface="+mn-ea"/>
                <a:cs typeface="Times New Roman" panose="02020603050405020304" pitchFamily="18" charset="0"/>
              </a:rPr>
              <a:t/>
            </a:r>
            <a:br>
              <a:rPr lang="ru-RU" sz="2800" dirty="0">
                <a:solidFill>
                  <a:srgbClr val="C00000"/>
                </a:solidFill>
                <a:latin typeface="Times New Roman" panose="02020603050405020304" pitchFamily="18" charset="0"/>
                <a:ea typeface="+mn-ea"/>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4294967295"/>
          </p:nvPr>
        </p:nvSpPr>
        <p:spPr>
          <a:xfrm>
            <a:off x="107504" y="908720"/>
            <a:ext cx="8856984" cy="5217443"/>
          </a:xfrm>
        </p:spPr>
        <p:txBody>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Ребята, Родничок передал нам мобильные сообщения сказочных героев. Сам он не может догадаться от кого они пришли. Давайте поможем ему.</a:t>
            </a:r>
          </a:p>
          <a:p>
            <a:pPr lvl="0"/>
            <a:r>
              <a:rPr lang="ru-RU" i="1" dirty="0">
                <a:latin typeface="Times New Roman" panose="02020603050405020304" pitchFamily="18" charset="0"/>
                <a:cs typeface="Times New Roman" panose="02020603050405020304" pitchFamily="18" charset="0"/>
              </a:rPr>
              <a:t>«Все закончилось благополучно, только мой хвост остался в проруби» (Волк)</a:t>
            </a:r>
          </a:p>
          <a:p>
            <a:pPr lvl="0"/>
            <a:r>
              <a:rPr lang="ru-RU" i="1" dirty="0">
                <a:latin typeface="Times New Roman" panose="02020603050405020304" pitchFamily="18" charset="0"/>
                <a:cs typeface="Times New Roman" panose="02020603050405020304" pitchFamily="18" charset="0"/>
              </a:rPr>
              <a:t>«От собак мне помог спастись заяц» (Ворона)</a:t>
            </a:r>
          </a:p>
          <a:p>
            <a:pPr lvl="0"/>
            <a:r>
              <a:rPr lang="ru-RU" i="1" dirty="0">
                <a:latin typeface="Times New Roman" panose="02020603050405020304" pitchFamily="18" charset="0"/>
                <a:cs typeface="Times New Roman" panose="02020603050405020304" pitchFamily="18" charset="0"/>
              </a:rPr>
              <a:t>«Лисицу перехитрил, только она меня и видела» (Петушок)</a:t>
            </a:r>
          </a:p>
          <a:p>
            <a:pPr lvl="0"/>
            <a:r>
              <a:rPr lang="ru-RU" i="1" dirty="0">
                <a:latin typeface="Times New Roman" panose="02020603050405020304" pitchFamily="18" charset="0"/>
                <a:cs typeface="Times New Roman" panose="02020603050405020304" pitchFamily="18" charset="0"/>
              </a:rPr>
              <a:t>«Кузнец дал хозяину новую косу, хозяин дал коровушке свежей травы, коровушка дала молока, хозяюшка сбила масло, дала маслице курочке» (Петушок)</a:t>
            </a:r>
          </a:p>
          <a:p>
            <a:endParaRPr lang="ru-RU" dirty="0"/>
          </a:p>
        </p:txBody>
      </p:sp>
    </p:spTree>
    <p:extLst>
      <p:ext uri="{BB962C8B-B14F-4D97-AF65-F5344CB8AC3E}">
        <p14:creationId xmlns:p14="http://schemas.microsoft.com/office/powerpoint/2010/main" val="4241314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Третье испытание «Намёк</a:t>
            </a:r>
            <a:r>
              <a:rPr lang="ru-RU" sz="2800" b="1" dirty="0">
                <a:solidFill>
                  <a:srgbClr val="C00000"/>
                </a:solidFill>
              </a:rPr>
              <a:t>»</a:t>
            </a:r>
            <a:r>
              <a:rPr lang="ru-RU" sz="2800" dirty="0">
                <a:solidFill>
                  <a:srgbClr val="C00000"/>
                </a:solidFill>
              </a:rPr>
              <a:t/>
            </a:r>
            <a:br>
              <a:rPr lang="ru-RU" sz="2800" dirty="0">
                <a:solidFill>
                  <a:srgbClr val="C00000"/>
                </a:solidFill>
              </a:rPr>
            </a:br>
            <a:endParaRPr lang="ru-RU" sz="2800" dirty="0"/>
          </a:p>
        </p:txBody>
      </p:sp>
      <p:sp>
        <p:nvSpPr>
          <p:cNvPr id="3" name="Прямоугольник 2"/>
          <p:cNvSpPr/>
          <p:nvPr/>
        </p:nvSpPr>
        <p:spPr>
          <a:xfrm>
            <a:off x="755576" y="1166842"/>
            <a:ext cx="7992888" cy="4524315"/>
          </a:xfrm>
          <a:prstGeom prst="rect">
            <a:avLst/>
          </a:prstGeom>
        </p:spPr>
        <p:txBody>
          <a:bodyPr wrap="square">
            <a:spAutoFit/>
          </a:bodyPr>
          <a:lstStyle/>
          <a:p>
            <a:pPr marL="342900" indent="-342900" algn="just">
              <a:buFontTx/>
              <a:buChar char="-"/>
            </a:pPr>
            <a:r>
              <a:rPr lang="ru-RU" sz="2400" dirty="0" smtClean="0">
                <a:latin typeface="Times New Roman" panose="02020603050405020304" pitchFamily="18" charset="0"/>
                <a:cs typeface="Times New Roman" panose="02020603050405020304" pitchFamily="18" charset="0"/>
              </a:rPr>
              <a:t>Ребята</a:t>
            </a:r>
            <a:r>
              <a:rPr lang="ru-RU" sz="2400" dirty="0">
                <a:latin typeface="Times New Roman" panose="02020603050405020304" pitchFamily="18" charset="0"/>
                <a:cs typeface="Times New Roman" panose="02020603050405020304" pitchFamily="18" charset="0"/>
              </a:rPr>
              <a:t>, кто из вас может предположить, что такое «намёк»? Как вы понимаете это слово</a:t>
            </a:r>
            <a:r>
              <a:rPr lang="ru-RU" sz="2400" dirty="0" smtClean="0">
                <a:latin typeface="Times New Roman" panose="02020603050405020304" pitchFamily="18" charset="0"/>
                <a:cs typeface="Times New Roman" panose="02020603050405020304" pitchFamily="18" charset="0"/>
              </a:rPr>
              <a:t>?</a:t>
            </a:r>
          </a:p>
          <a:p>
            <a:pPr marL="342900" indent="-342900" algn="just">
              <a:buFontTx/>
              <a:buChar char="-"/>
            </a:pPr>
            <a:endParaRPr lang="ru-RU" sz="2400"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Намёк (подсказка)— это слова, в которых мысль скрыта, выражена неясно и о ней можно только догадаться</a:t>
            </a:r>
            <a:r>
              <a:rPr lang="ru-RU" sz="2400" i="1"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marL="342900" lvl="0" indent="-342900" algn="just">
              <a:buFontTx/>
              <a:buChar char="-"/>
            </a:pPr>
            <a:r>
              <a:rPr lang="ru-RU" sz="2400" i="1" dirty="0" smtClean="0">
                <a:latin typeface="Times New Roman" panose="02020603050405020304" pitchFamily="18" charset="0"/>
                <a:cs typeface="Times New Roman" panose="02020603050405020304" pitchFamily="18" charset="0"/>
              </a:rPr>
              <a:t>О </a:t>
            </a:r>
            <a:r>
              <a:rPr lang="ru-RU" sz="2400" i="1" dirty="0">
                <a:latin typeface="Times New Roman" panose="02020603050405020304" pitchFamily="18" charset="0"/>
                <a:cs typeface="Times New Roman" panose="02020603050405020304" pitchFamily="18" charset="0"/>
              </a:rPr>
              <a:t>чем намекала лиса, когда приговаривала слова: «Битый небитого везёт, Битый небитого везёт</a:t>
            </a:r>
            <a:r>
              <a:rPr lang="ru-RU" sz="2400" i="1" dirty="0" smtClean="0">
                <a:latin typeface="Times New Roman" panose="02020603050405020304" pitchFamily="18" charset="0"/>
                <a:cs typeface="Times New Roman" panose="02020603050405020304" pitchFamily="18" charset="0"/>
              </a:rPr>
              <a:t>»?</a:t>
            </a:r>
          </a:p>
          <a:p>
            <a:pPr marL="342900" lvl="0" indent="-342900" algn="just">
              <a:buFontTx/>
              <a:buChar char="-"/>
            </a:pPr>
            <a:endParaRPr lang="ru-RU" sz="2400" i="1" dirty="0">
              <a:latin typeface="Times New Roman" panose="02020603050405020304" pitchFamily="18" charset="0"/>
              <a:cs typeface="Times New Roman" panose="02020603050405020304" pitchFamily="18" charset="0"/>
            </a:endParaRPr>
          </a:p>
          <a:p>
            <a:pPr lvl="0" algn="just"/>
            <a:r>
              <a:rPr lang="ru-RU" sz="2400" i="1" dirty="0" smtClean="0">
                <a:latin typeface="Times New Roman" panose="02020603050405020304" pitchFamily="18" charset="0"/>
                <a:cs typeface="Times New Roman" panose="02020603050405020304" pitchFamily="18" charset="0"/>
              </a:rPr>
              <a:t>- О </a:t>
            </a:r>
            <a:r>
              <a:rPr lang="ru-RU" sz="2400" i="1" dirty="0">
                <a:latin typeface="Times New Roman" panose="02020603050405020304" pitchFamily="18" charset="0"/>
                <a:cs typeface="Times New Roman" panose="02020603050405020304" pitchFamily="18" charset="0"/>
              </a:rPr>
              <a:t>чем намекал петушок лисе, когда подходил к дому со словами: «Иду, иду скоро, на ногах шпоры, несу острую косу, козе голову снесу! Ку-ка-ре-ку!»?</a:t>
            </a:r>
          </a:p>
        </p:txBody>
      </p:sp>
    </p:spTree>
    <p:extLst>
      <p:ext uri="{BB962C8B-B14F-4D97-AF65-F5344CB8AC3E}">
        <p14:creationId xmlns:p14="http://schemas.microsoft.com/office/powerpoint/2010/main" val="1451104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8DD09A-98E7-4050-B3DA-8FAFFB290A60}"/>
              </a:ext>
            </a:extLst>
          </p:cNvPr>
          <p:cNvSpPr>
            <a:spLocks noGrp="1"/>
          </p:cNvSpPr>
          <p:nvPr>
            <p:ph type="title"/>
          </p:nvPr>
        </p:nvSpPr>
        <p:spPr/>
        <p:txBody>
          <a:bodyPr>
            <a:normAutofit fontScale="90000"/>
          </a:bodyPr>
          <a:lstStyle/>
          <a:p>
            <a:pPr algn="ctr"/>
            <a:r>
              <a:rPr lang="ru-RU" b="1" dirty="0">
                <a:solidFill>
                  <a:srgbClr val="C00000"/>
                </a:solidFill>
                <a:cs typeface="Times New Roman" panose="02020603050405020304" pitchFamily="18" charset="0"/>
              </a:rPr>
              <a:t>Конструктивные игры </a:t>
            </a:r>
            <a:r>
              <a:rPr lang="ru-RU" b="1" dirty="0" smtClean="0">
                <a:solidFill>
                  <a:srgbClr val="C00000"/>
                </a:solidFill>
                <a:cs typeface="Times New Roman" panose="02020603050405020304" pitchFamily="18" charset="0"/>
              </a:rPr>
              <a:t/>
            </a:r>
            <a:br>
              <a:rPr lang="ru-RU" b="1" dirty="0" smtClean="0">
                <a:solidFill>
                  <a:srgbClr val="C00000"/>
                </a:solidFill>
                <a:cs typeface="Times New Roman" panose="02020603050405020304" pitchFamily="18" charset="0"/>
              </a:rPr>
            </a:br>
            <a:r>
              <a:rPr lang="ru-RU" b="1" dirty="0" smtClean="0">
                <a:solidFill>
                  <a:srgbClr val="C00000"/>
                </a:solidFill>
                <a:cs typeface="Times New Roman" panose="02020603050405020304" pitchFamily="18" charset="0"/>
              </a:rPr>
              <a:t>и конструирование </a:t>
            </a:r>
            <a:endParaRPr lang="ru-RU" dirty="0">
              <a:solidFill>
                <a:srgbClr val="C00000"/>
              </a:solidFill>
            </a:endParaRPr>
          </a:p>
        </p:txBody>
      </p:sp>
      <p:pic>
        <p:nvPicPr>
          <p:cNvPr id="5123" name="Picture 3"/>
          <p:cNvPicPr>
            <a:picLocks noGrp="1" noChangeAspect="1" noChangeArrowheads="1"/>
          </p:cNvPicPr>
          <p:nvPr>
            <p:ph type="pic" idx="14"/>
          </p:nvPr>
        </p:nvPicPr>
        <p:blipFill>
          <a:blip r:embed="rId2">
            <a:extLst>
              <a:ext uri="{28A0092B-C50C-407E-A947-70E740481C1C}">
                <a14:useLocalDpi xmlns:a14="http://schemas.microsoft.com/office/drawing/2010/main" val="0"/>
              </a:ext>
            </a:extLst>
          </a:blip>
          <a:srcRect t="16832" b="16832"/>
          <a:stretch>
            <a:fillRect/>
          </a:stretch>
        </p:blipFill>
        <p:spPr bwMode="auto">
          <a:xfrm>
            <a:off x="1655676" y="1844824"/>
            <a:ext cx="2628292" cy="42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a:extLst>
              <a:ext uri="{FF2B5EF4-FFF2-40B4-BE49-F238E27FC236}">
                <a16:creationId xmlns="" xmlns:a16="http://schemas.microsoft.com/office/drawing/2014/main" id="{FE336DF6-3772-4665-95AB-F9A00A4BD8E9}"/>
              </a:ext>
            </a:extLst>
          </p:cNvPr>
          <p:cNvSpPr>
            <a:spLocks noGrp="1"/>
          </p:cNvSpPr>
          <p:nvPr>
            <p:ph sz="half" idx="15"/>
          </p:nvPr>
        </p:nvSpPr>
        <p:spPr>
          <a:xfrm>
            <a:off x="4680013" y="1700808"/>
            <a:ext cx="4144552" cy="4608512"/>
          </a:xfrm>
        </p:spPr>
        <p:txBody>
          <a:bodyPr>
            <a:normAutofit fontScale="77500" lnSpcReduction="20000"/>
          </a:bodyPr>
          <a:lstStyle/>
          <a:p>
            <a:pPr lvl="0" algn="just">
              <a:spcBef>
                <a:spcPts val="0"/>
              </a:spcBef>
            </a:pPr>
            <a:r>
              <a:rPr lang="ru-RU" sz="2400" b="1" dirty="0">
                <a:solidFill>
                  <a:schemeClr val="tx1"/>
                </a:solidFill>
                <a:cs typeface="Times New Roman" panose="02020603050405020304" pitchFamily="18" charset="0"/>
              </a:rPr>
              <a:t>С</a:t>
            </a:r>
            <a:r>
              <a:rPr lang="ru-RU" sz="2400" b="1" dirty="0" smtClean="0">
                <a:solidFill>
                  <a:schemeClr val="tx1"/>
                </a:solidFill>
                <a:cs typeface="Times New Roman" panose="02020603050405020304" pitchFamily="18" charset="0"/>
              </a:rPr>
              <a:t>пособствует обогащению </a:t>
            </a:r>
            <a:r>
              <a:rPr lang="ru-RU" sz="2900" b="1" dirty="0">
                <a:solidFill>
                  <a:srgbClr val="28466A"/>
                </a:solidFill>
                <a:cs typeface="Times New Roman" panose="02020603050405020304" pitchFamily="18" charset="0"/>
              </a:rPr>
              <a:t>сенсорного опыта,</a:t>
            </a:r>
            <a:r>
              <a:rPr lang="ru-RU" sz="2900" b="1" dirty="0">
                <a:solidFill>
                  <a:schemeClr val="bg1">
                    <a:lumMod val="75000"/>
                  </a:schemeClr>
                </a:solidFill>
                <a:cs typeface="Times New Roman" panose="02020603050405020304" pitchFamily="18" charset="0"/>
              </a:rPr>
              <a:t> </a:t>
            </a:r>
            <a:r>
              <a:rPr lang="ru-RU" sz="2400" b="1" dirty="0" smtClean="0">
                <a:solidFill>
                  <a:schemeClr val="tx1"/>
                </a:solidFill>
                <a:cs typeface="Times New Roman" panose="02020603050405020304" pitchFamily="18" charset="0"/>
              </a:rPr>
              <a:t>формированию первичных </a:t>
            </a:r>
            <a:r>
              <a:rPr lang="ru-RU" sz="2400" b="1" dirty="0">
                <a:solidFill>
                  <a:schemeClr val="tx1"/>
                </a:solidFill>
                <a:cs typeface="Times New Roman" panose="02020603050405020304" pitchFamily="18" charset="0"/>
              </a:rPr>
              <a:t>представлений о признаках </a:t>
            </a:r>
            <a:r>
              <a:rPr lang="ru-RU" sz="2900" b="1" dirty="0">
                <a:solidFill>
                  <a:srgbClr val="003E81"/>
                </a:solidFill>
                <a:cs typeface="Times New Roman" panose="02020603050405020304" pitchFamily="18" charset="0"/>
              </a:rPr>
              <a:t>цвета, формы, величины,</a:t>
            </a:r>
            <a:r>
              <a:rPr lang="ru-RU" sz="2400" b="1" dirty="0">
                <a:solidFill>
                  <a:srgbClr val="003E81"/>
                </a:solidFill>
                <a:cs typeface="Times New Roman" panose="02020603050405020304" pitchFamily="18" charset="0"/>
              </a:rPr>
              <a:t> </a:t>
            </a:r>
            <a:r>
              <a:rPr lang="ru-RU" sz="2400" b="1" dirty="0">
                <a:solidFill>
                  <a:schemeClr val="tx1"/>
                </a:solidFill>
                <a:cs typeface="Times New Roman" panose="02020603050405020304" pitchFamily="18" charset="0"/>
              </a:rPr>
              <a:t>строения объектов действительности</a:t>
            </a:r>
            <a:r>
              <a:rPr lang="ru-RU" sz="2400" b="1" dirty="0" smtClean="0">
                <a:solidFill>
                  <a:schemeClr val="tx1"/>
                </a:solidFill>
                <a:cs typeface="Times New Roman" panose="02020603050405020304" pitchFamily="18" charset="0"/>
              </a:rPr>
              <a:t>, </a:t>
            </a:r>
            <a:r>
              <a:rPr lang="ru-RU" sz="2400" b="1" dirty="0">
                <a:solidFill>
                  <a:schemeClr val="tx1"/>
                </a:solidFill>
                <a:cs typeface="Times New Roman" panose="02020603050405020304" pitchFamily="18" charset="0"/>
              </a:rPr>
              <a:t>расположения в пространстве их элементов по отношению друг к другу, а также </a:t>
            </a:r>
            <a:r>
              <a:rPr lang="ru-RU" sz="2900" b="1" dirty="0">
                <a:solidFill>
                  <a:srgbClr val="003E81"/>
                </a:solidFill>
                <a:cs typeface="Times New Roman" panose="02020603050405020304" pitchFamily="18" charset="0"/>
              </a:rPr>
              <a:t>практическое использование </a:t>
            </a:r>
            <a:r>
              <a:rPr lang="ru-RU" sz="2400" b="1" dirty="0">
                <a:solidFill>
                  <a:schemeClr val="tx1"/>
                </a:solidFill>
                <a:cs typeface="Times New Roman" panose="02020603050405020304" pitchFamily="18" charset="0"/>
              </a:rPr>
              <a:t>этих свойств в создаваемых моделях реальных объектов. </a:t>
            </a:r>
            <a:endParaRPr lang="ru-RU" sz="2400" b="1" dirty="0" smtClean="0">
              <a:solidFill>
                <a:schemeClr val="tx1"/>
              </a:solidFill>
              <a:cs typeface="Times New Roman" panose="02020603050405020304" pitchFamily="18" charset="0"/>
            </a:endParaRPr>
          </a:p>
          <a:p>
            <a:pPr lvl="0" algn="just">
              <a:spcBef>
                <a:spcPts val="0"/>
              </a:spcBef>
            </a:pPr>
            <a:endParaRPr lang="ru-RU" sz="2400" dirty="0">
              <a:solidFill>
                <a:schemeClr val="tx1"/>
              </a:solidFill>
              <a:cs typeface="Times New Roman" panose="02020603050405020304" pitchFamily="18" charset="0"/>
            </a:endParaRPr>
          </a:p>
          <a:p>
            <a:pPr lvl="0" algn="just">
              <a:spcBef>
                <a:spcPts val="0"/>
              </a:spcBef>
            </a:pPr>
            <a:endParaRPr lang="ru-RU" sz="2900" dirty="0" smtClean="0">
              <a:solidFill>
                <a:schemeClr val="bg1">
                  <a:lumMod val="95000"/>
                </a:schemeClr>
              </a:solidFill>
              <a:cs typeface="Times New Roman" panose="02020603050405020304" pitchFamily="18" charset="0"/>
            </a:endParaRPr>
          </a:p>
          <a:p>
            <a:pPr lvl="0" algn="just">
              <a:spcBef>
                <a:spcPts val="0"/>
              </a:spcBef>
            </a:pPr>
            <a:r>
              <a:rPr lang="ru-RU" sz="2200" b="1" i="1" dirty="0" smtClean="0">
                <a:solidFill>
                  <a:srgbClr val="003E81"/>
                </a:solidFill>
                <a:latin typeface="Verdana"/>
              </a:rPr>
              <a:t>«</a:t>
            </a:r>
            <a:r>
              <a:rPr lang="ru-RU" sz="2200" b="1" i="1" dirty="0" smtClean="0">
                <a:solidFill>
                  <a:srgbClr val="003E81"/>
                </a:solidFill>
                <a:latin typeface="+mj-lt"/>
              </a:rPr>
              <a:t>Ум </a:t>
            </a:r>
            <a:r>
              <a:rPr lang="ru-RU" sz="2200" b="1" i="1" dirty="0">
                <a:solidFill>
                  <a:srgbClr val="003E81"/>
                </a:solidFill>
                <a:latin typeface="+mj-lt"/>
              </a:rPr>
              <a:t>ребенка находиться на кончиках его пальцев». </a:t>
            </a:r>
            <a:r>
              <a:rPr lang="ru-RU" sz="2200" b="1" i="1" dirty="0" smtClean="0">
                <a:solidFill>
                  <a:srgbClr val="003E81"/>
                </a:solidFill>
                <a:latin typeface="+mj-lt"/>
              </a:rPr>
              <a:t>                  </a:t>
            </a:r>
          </a:p>
          <a:p>
            <a:pPr lvl="0" algn="r">
              <a:spcBef>
                <a:spcPts val="0"/>
              </a:spcBef>
            </a:pPr>
            <a:r>
              <a:rPr lang="ru-RU" sz="2200" b="1" i="1" dirty="0" err="1" smtClean="0">
                <a:solidFill>
                  <a:srgbClr val="003E81"/>
                </a:solidFill>
                <a:latin typeface="+mj-lt"/>
              </a:rPr>
              <a:t>В.А.Сухомлинский</a:t>
            </a:r>
            <a:endParaRPr lang="ru-RU" sz="2200" b="1" dirty="0">
              <a:solidFill>
                <a:srgbClr val="003E81"/>
              </a:solidFill>
              <a:latin typeface="+mj-lt"/>
              <a:cs typeface="Times New Roman" panose="02020603050405020304" pitchFamily="18" charset="0"/>
            </a:endParaRPr>
          </a:p>
          <a:p>
            <a:endParaRPr lang="ru-RU" sz="1900" dirty="0">
              <a:latin typeface="+mj-lt"/>
            </a:endParaRPr>
          </a:p>
        </p:txBody>
      </p:sp>
    </p:spTree>
    <p:extLst>
      <p:ext uri="{BB962C8B-B14F-4D97-AF65-F5344CB8AC3E}">
        <p14:creationId xmlns:p14="http://schemas.microsoft.com/office/powerpoint/2010/main" val="3837637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588371" cy="1124744"/>
          </a:xfrm>
        </p:spPr>
        <p:txBody>
          <a:bodyPr/>
          <a:lstStyle/>
          <a:p>
            <a:r>
              <a:rPr lang="ru-RU" sz="2400" b="1" dirty="0">
                <a:solidFill>
                  <a:srgbClr val="C00000"/>
                </a:solidFill>
                <a:latin typeface="Times New Roman" pitchFamily="18" charset="0"/>
                <a:cs typeface="Times New Roman" pitchFamily="18" charset="0"/>
              </a:rPr>
              <a:t>Целевые ориентиры освоения «Программы» детьми </a:t>
            </a:r>
            <a:r>
              <a:rPr lang="ru-RU" sz="2400" b="1" u="sng" dirty="0">
                <a:solidFill>
                  <a:srgbClr val="C00000"/>
                </a:solidFill>
                <a:latin typeface="Times New Roman" pitchFamily="18" charset="0"/>
                <a:cs typeface="Times New Roman" pitchFamily="18" charset="0"/>
              </a:rPr>
              <a:t>младшего</a:t>
            </a:r>
            <a:r>
              <a:rPr lang="ru-RU" sz="2400" b="1" dirty="0">
                <a:solidFill>
                  <a:srgbClr val="C00000"/>
                </a:solidFill>
                <a:latin typeface="Times New Roman" pitchFamily="18" charset="0"/>
                <a:cs typeface="Times New Roman" pitchFamily="18" charset="0"/>
              </a:rPr>
              <a:t> дошкольного возраста с ТНР </a:t>
            </a:r>
          </a:p>
        </p:txBody>
      </p:sp>
      <p:sp>
        <p:nvSpPr>
          <p:cNvPr id="3" name="Объект 2"/>
          <p:cNvSpPr>
            <a:spLocks noGrp="1"/>
          </p:cNvSpPr>
          <p:nvPr>
            <p:ph idx="1"/>
          </p:nvPr>
        </p:nvSpPr>
        <p:spPr>
          <a:xfrm>
            <a:off x="179512" y="1052736"/>
            <a:ext cx="8856984" cy="5073427"/>
          </a:xfrm>
        </p:spPr>
        <p:txBody>
          <a:bodyPr/>
          <a:lstStyle/>
          <a:p>
            <a:pPr marL="0" indent="0" algn="ctr">
              <a:buNone/>
            </a:pPr>
            <a:r>
              <a:rPr lang="ru-RU" sz="2400" b="1" i="1" dirty="0" smtClean="0">
                <a:latin typeface="Times New Roman" pitchFamily="18" charset="0"/>
                <a:ea typeface="+mj-ea"/>
                <a:cs typeface="Times New Roman" pitchFamily="18" charset="0"/>
              </a:rPr>
              <a:t>Познавательное развитие</a:t>
            </a:r>
          </a:p>
          <a:p>
            <a:pPr marL="0" indent="0">
              <a:buNone/>
            </a:pPr>
            <a:r>
              <a:rPr lang="ru-RU" sz="2400" b="1" dirty="0" smtClean="0">
                <a:latin typeface="Times New Roman" pitchFamily="18" charset="0"/>
                <a:ea typeface="+mj-ea"/>
                <a:cs typeface="Times New Roman" pitchFamily="18" charset="0"/>
              </a:rPr>
              <a:t>Ребенок</a:t>
            </a:r>
            <a:r>
              <a:rPr lang="ru-RU" sz="2400" b="1" dirty="0">
                <a:latin typeface="Times New Roman" pitchFamily="18" charset="0"/>
                <a:ea typeface="+mj-ea"/>
                <a:cs typeface="Times New Roman" pitchFamily="18" charset="0"/>
              </a:rPr>
              <a:t>: </a:t>
            </a:r>
            <a:endParaRPr lang="ru-RU" sz="2400" b="1" dirty="0" smtClean="0">
              <a:latin typeface="Times New Roman" pitchFamily="18" charset="0"/>
              <a:ea typeface="+mj-ea"/>
              <a:cs typeface="Times New Roman" pitchFamily="18" charset="0"/>
            </a:endParaRPr>
          </a:p>
          <a:p>
            <a:r>
              <a:rPr lang="ru-RU" sz="2400" dirty="0" smtClean="0">
                <a:latin typeface="Times New Roman" pitchFamily="18" charset="0"/>
                <a:ea typeface="+mj-ea"/>
                <a:cs typeface="Times New Roman" pitchFamily="18" charset="0"/>
              </a:rPr>
              <a:t>составляет </a:t>
            </a:r>
            <a:r>
              <a:rPr lang="ru-RU" sz="2400" b="1" dirty="0">
                <a:latin typeface="Times New Roman" pitchFamily="18" charset="0"/>
                <a:ea typeface="+mj-ea"/>
                <a:cs typeface="Times New Roman" pitchFamily="18" charset="0"/>
              </a:rPr>
              <a:t>схематическое изображение </a:t>
            </a:r>
            <a:r>
              <a:rPr lang="ru-RU" sz="2400" dirty="0">
                <a:latin typeface="Times New Roman" pitchFamily="18" charset="0"/>
                <a:ea typeface="+mj-ea"/>
                <a:cs typeface="Times New Roman" pitchFamily="18" charset="0"/>
              </a:rPr>
              <a:t>из двух-трех частей; </a:t>
            </a:r>
            <a:endParaRPr lang="ru-RU" sz="2400" dirty="0" smtClean="0">
              <a:latin typeface="Times New Roman" pitchFamily="18" charset="0"/>
              <a:ea typeface="+mj-ea"/>
              <a:cs typeface="Times New Roman" pitchFamily="18" charset="0"/>
            </a:endParaRPr>
          </a:p>
          <a:p>
            <a:r>
              <a:rPr lang="ru-RU" sz="2400" b="1" dirty="0" smtClean="0">
                <a:latin typeface="Times New Roman" pitchFamily="18" charset="0"/>
                <a:ea typeface="+mj-ea"/>
                <a:cs typeface="Times New Roman" pitchFamily="18" charset="0"/>
              </a:rPr>
              <a:t>создает</a:t>
            </a:r>
            <a:r>
              <a:rPr lang="ru-RU" sz="2400" dirty="0" smtClean="0">
                <a:latin typeface="Times New Roman" pitchFamily="18" charset="0"/>
                <a:ea typeface="+mj-ea"/>
                <a:cs typeface="Times New Roman" pitchFamily="18" charset="0"/>
              </a:rPr>
              <a:t> </a:t>
            </a:r>
            <a:r>
              <a:rPr lang="ru-RU" sz="2400" dirty="0">
                <a:latin typeface="Times New Roman" pitchFamily="18" charset="0"/>
                <a:ea typeface="+mj-ea"/>
                <a:cs typeface="Times New Roman" pitchFamily="18" charset="0"/>
              </a:rPr>
              <a:t>предметные конструкции из трех-пяти деталей; </a:t>
            </a:r>
            <a:endParaRPr lang="ru-RU" sz="2400" dirty="0" smtClean="0">
              <a:latin typeface="Times New Roman" pitchFamily="18" charset="0"/>
              <a:ea typeface="+mj-ea"/>
              <a:cs typeface="Times New Roman" pitchFamily="18" charset="0"/>
            </a:endParaRPr>
          </a:p>
          <a:p>
            <a:r>
              <a:rPr lang="ru-RU" sz="2400" dirty="0" smtClean="0">
                <a:latin typeface="Times New Roman" pitchFamily="18" charset="0"/>
                <a:ea typeface="+mj-ea"/>
                <a:cs typeface="Times New Roman" pitchFamily="18" charset="0"/>
              </a:rPr>
              <a:t>показывает </a:t>
            </a:r>
            <a:r>
              <a:rPr lang="ru-RU" sz="2400" dirty="0">
                <a:latin typeface="Times New Roman" pitchFamily="18" charset="0"/>
                <a:ea typeface="+mj-ea"/>
                <a:cs typeface="Times New Roman" pitchFamily="18" charset="0"/>
              </a:rPr>
              <a:t>по словесной инструкции и может назвать два-четыре основных цвета и две-три формы; </a:t>
            </a:r>
            <a:endParaRPr lang="ru-RU" sz="2400" dirty="0" smtClean="0">
              <a:latin typeface="Times New Roman" pitchFamily="18" charset="0"/>
              <a:ea typeface="+mj-ea"/>
              <a:cs typeface="Times New Roman" pitchFamily="18" charset="0"/>
            </a:endParaRPr>
          </a:p>
          <a:p>
            <a:r>
              <a:rPr lang="ru-RU" sz="2400" dirty="0" smtClean="0">
                <a:latin typeface="Times New Roman" pitchFamily="18" charset="0"/>
                <a:ea typeface="+mj-ea"/>
                <a:cs typeface="Times New Roman" pitchFamily="18" charset="0"/>
              </a:rPr>
              <a:t>выбирает </a:t>
            </a:r>
            <a:r>
              <a:rPr lang="ru-RU" sz="2400" dirty="0">
                <a:latin typeface="Times New Roman" pitchFamily="18" charset="0"/>
                <a:ea typeface="+mj-ea"/>
                <a:cs typeface="Times New Roman" pitchFamily="18" charset="0"/>
              </a:rPr>
              <a:t>из трех предметов разной величины «самый большой» («самый маленький»); </a:t>
            </a:r>
            <a:r>
              <a:rPr lang="ru-RU" sz="2400" dirty="0" smtClean="0">
                <a:latin typeface="Times New Roman" pitchFamily="18" charset="0"/>
                <a:ea typeface="+mj-ea"/>
                <a:cs typeface="Times New Roman" pitchFamily="18" charset="0"/>
              </a:rPr>
              <a:t>…..</a:t>
            </a:r>
          </a:p>
          <a:p>
            <a:pPr algn="just"/>
            <a:r>
              <a:rPr lang="ru-RU" sz="2400" dirty="0">
                <a:latin typeface="Times New Roman" pitchFamily="18" charset="0"/>
                <a:ea typeface="+mj-ea"/>
                <a:cs typeface="Times New Roman" pitchFamily="18" charset="0"/>
              </a:rPr>
              <a:t>обладает навыком элементарного планирования и выполнения каких-либо действий с помощью взрослого и самостоятельно </a:t>
            </a:r>
            <a:r>
              <a:rPr lang="ru-RU" sz="2400" i="1" dirty="0">
                <a:latin typeface="Times New Roman" pitchFamily="18" charset="0"/>
                <a:ea typeface="+mj-ea"/>
                <a:cs typeface="Times New Roman" pitchFamily="18" charset="0"/>
              </a:rPr>
              <a:t>(«Что будем делать сначала?», «Что будем делать потом?»</a:t>
            </a:r>
            <a:r>
              <a:rPr lang="ru-RU" sz="2400" dirty="0">
                <a:latin typeface="Times New Roman" pitchFamily="18" charset="0"/>
                <a:ea typeface="+mj-ea"/>
                <a:cs typeface="Times New Roman" pitchFamily="18" charset="0"/>
              </a:rPr>
              <a:t>); </a:t>
            </a:r>
            <a:endParaRPr lang="ru-RU" sz="2400" dirty="0" smtClean="0">
              <a:latin typeface="Times New Roman" pitchFamily="18" charset="0"/>
              <a:ea typeface="+mj-ea"/>
              <a:cs typeface="Times New Roman" pitchFamily="18" charset="0"/>
            </a:endParaRPr>
          </a:p>
          <a:p>
            <a:pPr algn="just"/>
            <a:r>
              <a:rPr lang="ru-RU" sz="2400" dirty="0" smtClean="0">
                <a:latin typeface="Times New Roman" pitchFamily="18" charset="0"/>
                <a:ea typeface="+mj-ea"/>
                <a:cs typeface="Times New Roman" pitchFamily="18" charset="0"/>
              </a:rPr>
              <a:t>………………</a:t>
            </a:r>
            <a:endParaRPr lang="ru-RU" sz="240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5225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99176" cy="1124744"/>
          </a:xfrm>
        </p:spPr>
        <p:txBody>
          <a:bodyPr/>
          <a:lstStyle/>
          <a:p>
            <a:r>
              <a:rPr lang="ru-RU" sz="2400" b="1" dirty="0">
                <a:solidFill>
                  <a:srgbClr val="C00000"/>
                </a:solidFill>
                <a:latin typeface="Times New Roman" pitchFamily="18" charset="0"/>
                <a:cs typeface="Times New Roman" pitchFamily="18" charset="0"/>
              </a:rPr>
              <a:t>Целевые ориентиры освоения «Программы»  детьми </a:t>
            </a:r>
            <a:r>
              <a:rPr lang="ru-RU" sz="2400" b="1" u="sng" dirty="0">
                <a:solidFill>
                  <a:srgbClr val="C00000"/>
                </a:solidFill>
                <a:latin typeface="Times New Roman" pitchFamily="18" charset="0"/>
                <a:cs typeface="Times New Roman" pitchFamily="18" charset="0"/>
              </a:rPr>
              <a:t>среднего</a:t>
            </a:r>
            <a:r>
              <a:rPr lang="ru-RU" sz="2400" b="1" dirty="0">
                <a:solidFill>
                  <a:srgbClr val="C00000"/>
                </a:solidFill>
                <a:latin typeface="Times New Roman" pitchFamily="18" charset="0"/>
                <a:cs typeface="Times New Roman" pitchFamily="18" charset="0"/>
              </a:rPr>
              <a:t> дошкольного возраста с ТНР </a:t>
            </a:r>
          </a:p>
        </p:txBody>
      </p:sp>
      <p:sp>
        <p:nvSpPr>
          <p:cNvPr id="3" name="Объект 2"/>
          <p:cNvSpPr>
            <a:spLocks noGrp="1"/>
          </p:cNvSpPr>
          <p:nvPr>
            <p:ph idx="1"/>
          </p:nvPr>
        </p:nvSpPr>
        <p:spPr>
          <a:xfrm>
            <a:off x="179512" y="980728"/>
            <a:ext cx="8784976" cy="5145435"/>
          </a:xfrm>
        </p:spPr>
        <p:txBody>
          <a:bodyPr/>
          <a:lstStyle/>
          <a:p>
            <a:pPr marL="0" indent="0" algn="just">
              <a:buNone/>
            </a:pPr>
            <a:r>
              <a:rPr lang="ru-RU" sz="2400" b="1" dirty="0">
                <a:latin typeface="Times New Roman" panose="02020603050405020304" pitchFamily="18" charset="0"/>
                <a:cs typeface="Times New Roman" panose="02020603050405020304" pitchFamily="18" charset="0"/>
              </a:rPr>
              <a:t>Ребенок: </a:t>
            </a:r>
            <a:endParaRPr lang="ru-RU" sz="2400" b="1"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создает </a:t>
            </a:r>
            <a:r>
              <a:rPr lang="ru-RU" sz="2400" dirty="0">
                <a:latin typeface="Times New Roman" panose="02020603050405020304" pitchFamily="18" charset="0"/>
                <a:cs typeface="Times New Roman" panose="02020603050405020304" pitchFamily="18" charset="0"/>
              </a:rPr>
              <a:t>предметный рисунок с деталями, меняя замысел по ходу изображения;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создает </a:t>
            </a:r>
            <a:r>
              <a:rPr lang="ru-RU" sz="2400" b="1" dirty="0">
                <a:latin typeface="Times New Roman" panose="02020603050405020304" pitchFamily="18" charset="0"/>
                <a:cs typeface="Times New Roman" panose="02020603050405020304" pitchFamily="18" charset="0"/>
              </a:rPr>
              <a:t>предметные конструкции </a:t>
            </a:r>
            <a:r>
              <a:rPr lang="ru-RU" sz="2400" dirty="0">
                <a:latin typeface="Times New Roman" panose="02020603050405020304" pitchFamily="18" charset="0"/>
                <a:cs typeface="Times New Roman" panose="02020603050405020304" pitchFamily="18" charset="0"/>
              </a:rPr>
              <a:t>из пяти-шести деталей (по образцу, </a:t>
            </a:r>
            <a:r>
              <a:rPr lang="ru-RU" sz="2400" b="1" dirty="0">
                <a:latin typeface="Times New Roman" panose="02020603050405020304" pitchFamily="18" charset="0"/>
                <a:cs typeface="Times New Roman" panose="02020603050405020304" pitchFamily="18" charset="0"/>
              </a:rPr>
              <a:t>схеме,</a:t>
            </a:r>
            <a:r>
              <a:rPr lang="ru-RU" sz="2400" dirty="0">
                <a:latin typeface="Times New Roman" panose="02020603050405020304" pitchFamily="18" charset="0"/>
                <a:cs typeface="Times New Roman" panose="02020603050405020304" pitchFamily="18" charset="0"/>
              </a:rPr>
              <a:t> условиям, замыслу); </a:t>
            </a:r>
            <a:r>
              <a:rPr lang="ru-RU" sz="2400" dirty="0" smtClean="0">
                <a:latin typeface="Times New Roman" panose="02020603050405020304" pitchFamily="18" charset="0"/>
                <a:cs typeface="Times New Roman" panose="02020603050405020304" pitchFamily="18" charset="0"/>
              </a:rPr>
              <a:t> </a:t>
            </a:r>
          </a:p>
          <a:p>
            <a:pPr algn="just"/>
            <a:r>
              <a:rPr lang="ru-RU" sz="2400" dirty="0" smtClean="0">
                <a:latin typeface="Times New Roman" panose="02020603050405020304" pitchFamily="18" charset="0"/>
                <a:cs typeface="Times New Roman" panose="02020603050405020304" pitchFamily="18" charset="0"/>
              </a:rPr>
              <a:t>располагает </a:t>
            </a:r>
            <a:r>
              <a:rPr lang="ru-RU" sz="2400" dirty="0">
                <a:latin typeface="Times New Roman" panose="02020603050405020304" pitchFamily="18" charset="0"/>
                <a:cs typeface="Times New Roman" panose="02020603050405020304" pitchFamily="18" charset="0"/>
              </a:rPr>
              <a:t>по величине пять-семь предметов одинаковой формы; </a:t>
            </a:r>
            <a:endParaRPr lang="ru-RU" sz="2400" dirty="0" smtClean="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з</a:t>
            </a:r>
            <a:r>
              <a:rPr lang="ru-RU" sz="2400" b="1" dirty="0" smtClean="0">
                <a:latin typeface="Times New Roman" panose="02020603050405020304" pitchFamily="18" charset="0"/>
                <a:cs typeface="Times New Roman" panose="02020603050405020304" pitchFamily="18" charset="0"/>
              </a:rPr>
              <a:t>анимается </a:t>
            </a:r>
            <a:r>
              <a:rPr lang="ru-RU" sz="2400" b="1" dirty="0">
                <a:latin typeface="Times New Roman" panose="02020603050405020304" pitchFamily="18" charset="0"/>
                <a:cs typeface="Times New Roman" panose="02020603050405020304" pitchFamily="18" charset="0"/>
              </a:rPr>
              <a:t>продуктивным видом деятельности</a:t>
            </a:r>
            <a:r>
              <a:rPr lang="ru-RU" sz="2400" dirty="0">
                <a:latin typeface="Times New Roman" panose="02020603050405020304" pitchFamily="18" charset="0"/>
                <a:cs typeface="Times New Roman" panose="02020603050405020304" pitchFamily="18" charset="0"/>
              </a:rPr>
              <a:t>, не отвлекаясь, в течение некоторого времени (15–20 минут);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устанавливает </a:t>
            </a:r>
            <a:r>
              <a:rPr lang="ru-RU" sz="2400" dirty="0">
                <a:latin typeface="Times New Roman" panose="02020603050405020304" pitchFamily="18" charset="0"/>
                <a:cs typeface="Times New Roman" panose="02020603050405020304" pitchFamily="18" charset="0"/>
              </a:rPr>
              <a:t>причинно-следственные связи между условиями жизни, внешними и функциональными свойствами в животном и растительном мире на основе наблюдений и практического экспериментирования; </a:t>
            </a:r>
          </a:p>
        </p:txBody>
      </p:sp>
    </p:spTree>
    <p:extLst>
      <p:ext uri="{BB962C8B-B14F-4D97-AF65-F5344CB8AC3E}">
        <p14:creationId xmlns:p14="http://schemas.microsoft.com/office/powerpoint/2010/main" val="407757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lstStyle/>
          <a:p>
            <a:r>
              <a:rPr lang="ru-RU" sz="2800" b="1" dirty="0">
                <a:solidFill>
                  <a:srgbClr val="C00000"/>
                </a:solidFill>
                <a:latin typeface="Times New Roman" pitchFamily="18" charset="0"/>
                <a:cs typeface="Times New Roman" pitchFamily="18" charset="0"/>
              </a:rPr>
              <a:t>Педагогические ориентиры: </a:t>
            </a:r>
          </a:p>
        </p:txBody>
      </p:sp>
      <p:sp>
        <p:nvSpPr>
          <p:cNvPr id="3" name="Объект 2"/>
          <p:cNvSpPr>
            <a:spLocks noGrp="1"/>
          </p:cNvSpPr>
          <p:nvPr>
            <p:ph idx="1"/>
          </p:nvPr>
        </p:nvSpPr>
        <p:spPr>
          <a:xfrm>
            <a:off x="107504" y="836712"/>
            <a:ext cx="8928992" cy="5289451"/>
          </a:xfrm>
        </p:spPr>
        <p:txBody>
          <a:bodyPr/>
          <a:lstStyle/>
          <a:p>
            <a:r>
              <a:rPr lang="ru-RU" sz="2400" dirty="0">
                <a:latin typeface="Times New Roman" panose="02020603050405020304" pitchFamily="18" charset="0"/>
                <a:cs typeface="Times New Roman" panose="02020603050405020304" pitchFamily="18" charset="0"/>
              </a:rPr>
              <a:t>знакомить детей с различными конструктивными материалами;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стимулировать </a:t>
            </a:r>
            <a:r>
              <a:rPr lang="ru-RU" sz="2400" b="1" dirty="0">
                <a:latin typeface="Times New Roman" panose="02020603050405020304" pitchFamily="18" charset="0"/>
                <a:cs typeface="Times New Roman" panose="02020603050405020304" pitchFamily="18" charset="0"/>
              </a:rPr>
              <a:t>интерес детей к материалам</a:t>
            </a:r>
            <a:r>
              <a:rPr lang="ru-RU" sz="2400" dirty="0">
                <a:latin typeface="Times New Roman" panose="02020603050405020304" pitchFamily="18" charset="0"/>
                <a:cs typeface="Times New Roman" panose="02020603050405020304" pitchFamily="18" charset="0"/>
              </a:rPr>
              <a:t>, к процессу и результату конструктивной деятельности;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стремиться </a:t>
            </a:r>
            <a:r>
              <a:rPr lang="ru-RU" sz="2400" b="1" dirty="0">
                <a:latin typeface="Times New Roman" panose="02020603050405020304" pitchFamily="18" charset="0"/>
                <a:cs typeface="Times New Roman" panose="02020603050405020304" pitchFamily="18" charset="0"/>
              </a:rPr>
              <a:t>заинтересовать детей созданием построек </a:t>
            </a:r>
            <a:r>
              <a:rPr lang="ru-RU" sz="2400" dirty="0">
                <a:latin typeface="Times New Roman" panose="02020603050405020304" pitchFamily="18" charset="0"/>
                <a:cs typeface="Times New Roman" panose="02020603050405020304" pitchFamily="18" charset="0"/>
              </a:rPr>
              <a:t>и вызвать у них радостное восприятие достигнутого результата;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учить </a:t>
            </a:r>
            <a:r>
              <a:rPr lang="ru-RU" sz="2400" dirty="0">
                <a:latin typeface="Times New Roman" panose="02020603050405020304" pitchFamily="18" charset="0"/>
                <a:cs typeface="Times New Roman" panose="02020603050405020304" pitchFamily="18" charset="0"/>
              </a:rPr>
              <a:t>детей включать готовые постройки в игру;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обучать </a:t>
            </a:r>
            <a:r>
              <a:rPr lang="ru-RU" sz="2400" dirty="0">
                <a:latin typeface="Times New Roman" panose="02020603050405020304" pitchFamily="18" charset="0"/>
                <a:cs typeface="Times New Roman" panose="02020603050405020304" pitchFamily="18" charset="0"/>
              </a:rPr>
              <a:t>детей созданию конструкции </a:t>
            </a:r>
            <a:r>
              <a:rPr lang="ru-RU" sz="2400" b="1" dirty="0">
                <a:latin typeface="Times New Roman" panose="02020603050405020304" pitchFamily="18" charset="0"/>
                <a:cs typeface="Times New Roman" panose="02020603050405020304" pitchFamily="18" charset="0"/>
              </a:rPr>
              <a:t>на основе анализа </a:t>
            </a:r>
            <a:r>
              <a:rPr lang="ru-RU" sz="2400" dirty="0">
                <a:latin typeface="Times New Roman" panose="02020603050405020304" pitchFamily="18" charset="0"/>
                <a:cs typeface="Times New Roman" panose="02020603050405020304" pitchFamily="18" charset="0"/>
              </a:rPr>
              <a:t>простейшего образца, по представлению;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учить </a:t>
            </a:r>
            <a:r>
              <a:rPr lang="ru-RU" sz="2400" dirty="0">
                <a:latin typeface="Times New Roman" panose="02020603050405020304" pitchFamily="18" charset="0"/>
                <a:cs typeface="Times New Roman" panose="02020603050405020304" pitchFamily="18" charset="0"/>
              </a:rPr>
              <a:t>детей </a:t>
            </a:r>
            <a:r>
              <a:rPr lang="ru-RU" sz="2400" b="1" dirty="0">
                <a:latin typeface="Times New Roman" panose="02020603050405020304" pitchFamily="18" charset="0"/>
                <a:cs typeface="Times New Roman" panose="02020603050405020304" pitchFamily="18" charset="0"/>
              </a:rPr>
              <a:t>адекватно реагировать</a:t>
            </a:r>
            <a:r>
              <a:rPr lang="ru-RU" sz="2400" dirty="0">
                <a:latin typeface="Times New Roman" panose="02020603050405020304" pitchFamily="18" charset="0"/>
                <a:cs typeface="Times New Roman" panose="02020603050405020304" pitchFamily="18" charset="0"/>
              </a:rPr>
              <a:t> на разрушение конструкций, объясняя, почему и как можно их восстановить; </a:t>
            </a:r>
            <a:endParaRPr lang="ru-RU" sz="2400" dirty="0" smtClean="0">
              <a:latin typeface="Times New Roman" panose="02020603050405020304" pitchFamily="18" charset="0"/>
              <a:cs typeface="Times New Roman" panose="02020603050405020304" pitchFamily="18" charset="0"/>
            </a:endParaRPr>
          </a:p>
          <a:p>
            <a:pPr lvl="0"/>
            <a:r>
              <a:rPr lang="ru-RU" sz="2400" dirty="0">
                <a:solidFill>
                  <a:prstClr val="black"/>
                </a:solidFill>
                <a:latin typeface="Times New Roman" panose="02020603050405020304" pitchFamily="18" charset="0"/>
                <a:cs typeface="Times New Roman" panose="02020603050405020304" pitchFamily="18" charset="0"/>
              </a:rPr>
              <a:t>учить детей использовать элементы строительных наборов в качестве </a:t>
            </a:r>
            <a:r>
              <a:rPr lang="ru-RU" sz="2400" b="1" dirty="0">
                <a:solidFill>
                  <a:prstClr val="black"/>
                </a:solidFill>
                <a:latin typeface="Times New Roman" panose="02020603050405020304" pitchFamily="18" charset="0"/>
                <a:cs typeface="Times New Roman" panose="02020603050405020304" pitchFamily="18" charset="0"/>
              </a:rPr>
              <a:t>предметов-заместителей</a:t>
            </a:r>
            <a:r>
              <a:rPr lang="ru-RU" sz="2400" dirty="0">
                <a:solidFill>
                  <a:prstClr val="black"/>
                </a:solidFill>
                <a:latin typeface="Times New Roman" panose="02020603050405020304" pitchFamily="18" charset="0"/>
                <a:cs typeface="Times New Roman" panose="02020603050405020304" pitchFamily="18" charset="0"/>
              </a:rPr>
              <a:t>; </a:t>
            </a:r>
          </a:p>
          <a:p>
            <a:pPr lvl="0"/>
            <a:r>
              <a:rPr lang="ru-RU" sz="2400" dirty="0">
                <a:solidFill>
                  <a:prstClr val="black"/>
                </a:solidFill>
                <a:latin typeface="Times New Roman" panose="02020603050405020304" pitchFamily="18" charset="0"/>
                <a:cs typeface="Times New Roman" panose="02020603050405020304" pitchFamily="18" charset="0"/>
              </a:rPr>
              <a:t>формировать </a:t>
            </a:r>
            <a:r>
              <a:rPr lang="ru-RU" sz="2400" b="1" dirty="0">
                <a:solidFill>
                  <a:prstClr val="black"/>
                </a:solidFill>
                <a:latin typeface="Times New Roman" panose="02020603050405020304" pitchFamily="18" charset="0"/>
                <a:cs typeface="Times New Roman" panose="02020603050405020304" pitchFamily="18" charset="0"/>
              </a:rPr>
              <a:t>пространственно-</a:t>
            </a:r>
            <a:r>
              <a:rPr lang="ru-RU" sz="2400" b="1" dirty="0" err="1">
                <a:solidFill>
                  <a:prstClr val="black"/>
                </a:solidFill>
                <a:latin typeface="Times New Roman" panose="02020603050405020304" pitchFamily="18" charset="0"/>
                <a:cs typeface="Times New Roman" panose="02020603050405020304" pitchFamily="18" charset="0"/>
              </a:rPr>
              <a:t>величинные</a:t>
            </a:r>
            <a:r>
              <a:rPr lang="ru-RU" sz="2400" b="1" dirty="0">
                <a:solidFill>
                  <a:prstClr val="black"/>
                </a:solidFill>
                <a:latin typeface="Times New Roman" panose="02020603050405020304" pitchFamily="18" charset="0"/>
                <a:cs typeface="Times New Roman" panose="02020603050405020304" pitchFamily="18" charset="0"/>
              </a:rPr>
              <a:t> представления</a:t>
            </a:r>
            <a:r>
              <a:rPr lang="ru-RU" sz="2400" dirty="0">
                <a:solidFill>
                  <a:prstClr val="black"/>
                </a:solidFill>
                <a:latin typeface="Times New Roman" panose="02020603050405020304" pitchFamily="18" charset="0"/>
                <a:cs typeface="Times New Roman" panose="02020603050405020304" pitchFamily="18" charset="0"/>
              </a:rPr>
              <a:t> (вперед — назад, впереди — сзади, рядом, на и т. п.) в процессе игр с конструктивными материалами и игрушками; </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484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338586"/>
            <a:ext cx="3168352" cy="146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404664"/>
            <a:ext cx="8229600" cy="5721499"/>
          </a:xfrm>
        </p:spPr>
        <p:txBody>
          <a:bodyPr/>
          <a:lstStyle/>
          <a:p>
            <a:pPr marL="0" indent="0" algn="ctr">
              <a:buNone/>
            </a:pPr>
            <a:r>
              <a:rPr lang="en-US" sz="2800" b="1" dirty="0">
                <a:solidFill>
                  <a:srgbClr val="C00000"/>
                </a:solidFill>
                <a:latin typeface="Times New Roman" panose="02020603050405020304" pitchFamily="18" charset="0"/>
                <a:cs typeface="Times New Roman" panose="02020603050405020304" pitchFamily="18" charset="0"/>
              </a:rPr>
              <a:t>IV</a:t>
            </a:r>
            <a:r>
              <a:rPr lang="ru-RU" sz="2800" b="1" dirty="0">
                <a:solidFill>
                  <a:srgbClr val="C00000"/>
                </a:solidFill>
                <a:latin typeface="Times New Roman" panose="02020603050405020304" pitchFamily="18" charset="0"/>
                <a:cs typeface="Times New Roman" panose="02020603050405020304" pitchFamily="18" charset="0"/>
              </a:rPr>
              <a:t> этап. - Работа с конструктором ТИКО:</a:t>
            </a:r>
            <a:r>
              <a:rPr lang="ru-RU" sz="2800" dirty="0">
                <a:solidFill>
                  <a:srgbClr val="C00000"/>
                </a:solidFill>
                <a:latin typeface="Times New Roman" panose="02020603050405020304" pitchFamily="18" charset="0"/>
                <a:cs typeface="Times New Roman" panose="02020603050405020304" pitchFamily="18" charset="0"/>
              </a:rPr>
              <a:t> </a:t>
            </a:r>
          </a:p>
          <a:p>
            <a:r>
              <a:rPr lang="ru-RU" sz="2400" dirty="0">
                <a:solidFill>
                  <a:srgbClr val="C00000"/>
                </a:solidFill>
                <a:latin typeface="Times New Roman" panose="02020603050405020304" pitchFamily="18" charset="0"/>
                <a:cs typeface="Times New Roman" panose="02020603050405020304" pitchFamily="18" charset="0"/>
              </a:rPr>
              <a:t>1. Анализ</a:t>
            </a:r>
            <a:r>
              <a:rPr lang="ru-RU" sz="2400" dirty="0">
                <a:latin typeface="Times New Roman" panose="02020603050405020304" pitchFamily="18" charset="0"/>
                <a:cs typeface="Times New Roman" panose="02020603050405020304" pitchFamily="18" charset="0"/>
              </a:rPr>
              <a:t> образца.</a:t>
            </a:r>
          </a:p>
          <a:p>
            <a:r>
              <a:rPr lang="ru-RU" sz="2400" dirty="0">
                <a:solidFill>
                  <a:srgbClr val="C00000"/>
                </a:solidFill>
                <a:latin typeface="Times New Roman" panose="02020603050405020304" pitchFamily="18" charset="0"/>
                <a:cs typeface="Times New Roman" panose="02020603050405020304" pitchFamily="18" charset="0"/>
              </a:rPr>
              <a:t>2. Выполнение</a:t>
            </a:r>
            <a:r>
              <a:rPr lang="ru-RU" sz="2400" dirty="0">
                <a:latin typeface="Times New Roman" panose="02020603050405020304" pitchFamily="18" charset="0"/>
                <a:cs typeface="Times New Roman" panose="02020603050405020304" pitchFamily="18" charset="0"/>
              </a:rPr>
              <a:t> заданий на развитие логических операций по теме образовательной деятельности.</a:t>
            </a:r>
          </a:p>
          <a:p>
            <a:r>
              <a:rPr lang="ru-RU" sz="2400" dirty="0">
                <a:solidFill>
                  <a:srgbClr val="C00000"/>
                </a:solidFill>
                <a:latin typeface="Times New Roman" panose="02020603050405020304" pitchFamily="18" charset="0"/>
                <a:cs typeface="Times New Roman" panose="02020603050405020304" pitchFamily="18" charset="0"/>
              </a:rPr>
              <a:t>3. Выбор </a:t>
            </a:r>
            <a:r>
              <a:rPr lang="ru-RU" sz="2400" dirty="0">
                <a:latin typeface="Times New Roman" panose="02020603050405020304" pitchFamily="18" charset="0"/>
                <a:cs typeface="Times New Roman" panose="02020603050405020304" pitchFamily="18" charset="0"/>
              </a:rPr>
              <a:t>ТИКО – деталей для конструирования по схеме.</a:t>
            </a:r>
          </a:p>
          <a:p>
            <a:r>
              <a:rPr lang="ru-RU" sz="2400" dirty="0">
                <a:solidFill>
                  <a:srgbClr val="C00000"/>
                </a:solidFill>
                <a:latin typeface="Times New Roman" panose="02020603050405020304" pitchFamily="18" charset="0"/>
                <a:cs typeface="Times New Roman" panose="02020603050405020304" pitchFamily="18" charset="0"/>
              </a:rPr>
              <a:t>4. Конструирование </a:t>
            </a:r>
            <a:r>
              <a:rPr lang="ru-RU" sz="2400" dirty="0">
                <a:latin typeface="Times New Roman" panose="02020603050405020304" pitchFamily="18" charset="0"/>
                <a:cs typeface="Times New Roman" panose="02020603050405020304" pitchFamily="18" charset="0"/>
              </a:rPr>
              <a:t>героев сказки из  ТИКО - деталей  с опорой на схему или по замыслу детей.</a:t>
            </a:r>
          </a:p>
          <a:p>
            <a:r>
              <a:rPr lang="ru-RU" sz="2400" dirty="0">
                <a:solidFill>
                  <a:srgbClr val="C00000"/>
                </a:solidFill>
                <a:latin typeface="Times New Roman" panose="02020603050405020304" pitchFamily="18" charset="0"/>
                <a:cs typeface="Times New Roman" panose="02020603050405020304" pitchFamily="18" charset="0"/>
              </a:rPr>
              <a:t>5. Раскрашивание, </a:t>
            </a:r>
            <a:r>
              <a:rPr lang="ru-RU" sz="2400" dirty="0">
                <a:latin typeface="Times New Roman" panose="02020603050405020304" pitchFamily="18" charset="0"/>
                <a:cs typeface="Times New Roman" panose="02020603050405020304" pitchFamily="18" charset="0"/>
              </a:rPr>
              <a:t>штриховка схемы цветными карандашами в соответствие с выбранными ТИКО – деталями.</a:t>
            </a:r>
          </a:p>
          <a:p>
            <a:r>
              <a:rPr lang="ru-RU" sz="2400" dirty="0">
                <a:solidFill>
                  <a:srgbClr val="C00000"/>
                </a:solidFill>
                <a:latin typeface="Times New Roman" panose="02020603050405020304" pitchFamily="18" charset="0"/>
                <a:cs typeface="Times New Roman" panose="02020603050405020304" pitchFamily="18" charset="0"/>
              </a:rPr>
              <a:t>6. Анализ </a:t>
            </a:r>
            <a:r>
              <a:rPr lang="ru-RU" sz="2400" dirty="0">
                <a:latin typeface="Times New Roman" panose="02020603050405020304" pitchFamily="18" charset="0"/>
                <a:cs typeface="Times New Roman" panose="02020603050405020304" pitchFamily="18" charset="0"/>
              </a:rPr>
              <a:t>выполненных работ детьми. (Работа в паре).</a:t>
            </a:r>
          </a:p>
          <a:p>
            <a:r>
              <a:rPr lang="ru-RU" sz="2400" dirty="0">
                <a:solidFill>
                  <a:srgbClr val="C00000"/>
                </a:solidFill>
                <a:latin typeface="Times New Roman" panose="02020603050405020304" pitchFamily="18" charset="0"/>
                <a:cs typeface="Times New Roman" panose="02020603050405020304" pitchFamily="18" charset="0"/>
              </a:rPr>
              <a:t>7. Самоанализ. </a:t>
            </a:r>
            <a:r>
              <a:rPr lang="ru-RU" sz="2400" dirty="0">
                <a:latin typeface="Times New Roman" panose="02020603050405020304" pitchFamily="18" charset="0"/>
                <a:cs typeface="Times New Roman" panose="02020603050405020304" pitchFamily="18" charset="0"/>
              </a:rPr>
              <a:t>Ребенок раскрашивает фигуру в соответствие с результатом работы. </a:t>
            </a:r>
          </a:p>
          <a:p>
            <a:endParaRPr lang="ru-RU" dirty="0"/>
          </a:p>
        </p:txBody>
      </p:sp>
    </p:spTree>
    <p:extLst>
      <p:ext uri="{BB962C8B-B14F-4D97-AF65-F5344CB8AC3E}">
        <p14:creationId xmlns:p14="http://schemas.microsoft.com/office/powerpoint/2010/main" val="2794748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descr="C:\Users\LudmilaZah\Pictures\Saved Pictures\11_н.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951336" cy="568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8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27584" y="603430"/>
            <a:ext cx="7788507" cy="5921913"/>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802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050" y="133350"/>
            <a:ext cx="8229600" cy="703263"/>
          </a:xfrm>
        </p:spPr>
        <p:txBody>
          <a:bodyPr rtlCol="0">
            <a:normAutofit fontScale="90000"/>
          </a:bodyPr>
          <a:lstStyle/>
          <a:p>
            <a:pPr eaLnBrk="1" fontAlgn="auto" hangingPunct="1">
              <a:spcAft>
                <a:spcPts val="0"/>
              </a:spcAft>
              <a:defRPr/>
            </a:pPr>
            <a:endParaRPr lang="ru-RU" dirty="0"/>
          </a:p>
        </p:txBody>
      </p:sp>
      <p:graphicFrame>
        <p:nvGraphicFramePr>
          <p:cNvPr id="15363" name="Объект 3"/>
          <p:cNvGraphicFramePr>
            <a:graphicFrameLocks noGrp="1"/>
          </p:cNvGraphicFramePr>
          <p:nvPr>
            <p:ph idx="1"/>
          </p:nvPr>
        </p:nvGraphicFramePr>
        <p:xfrm>
          <a:off x="57150" y="2801938"/>
          <a:ext cx="8331200" cy="3917950"/>
        </p:xfrm>
        <a:graphic>
          <a:graphicData uri="http://schemas.openxmlformats.org/presentationml/2006/ole">
            <mc:AlternateContent xmlns:mc="http://schemas.openxmlformats.org/markup-compatibility/2006">
              <mc:Choice xmlns:v="urn:schemas-microsoft-com:vml" Requires="v">
                <p:oleObj spid="_x0000_s1233" r:id="rId4" imgW="8333954" imgH="3913971" progId="Excel.Sheet.8">
                  <p:embed/>
                </p:oleObj>
              </mc:Choice>
              <mc:Fallback>
                <p:oleObj r:id="rId4" imgW="8333954" imgH="3913971" progId="Excel.Sheet.8">
                  <p:embed/>
                  <p:pic>
                    <p:nvPicPr>
                      <p:cNvPr id="0" name="Picture 5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2801938"/>
                        <a:ext cx="8331200"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Скругленная прямоугольная выноска 7"/>
          <p:cNvSpPr/>
          <p:nvPr/>
        </p:nvSpPr>
        <p:spPr>
          <a:xfrm>
            <a:off x="3132138" y="765175"/>
            <a:ext cx="5832475" cy="2087563"/>
          </a:xfrm>
          <a:prstGeom prst="wedgeRoundRectCallout">
            <a:avLst>
              <a:gd name="adj1" fmla="val -71806"/>
              <a:gd name="adj2" fmla="val -43852"/>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just">
              <a:spcAft>
                <a:spcPts val="1000"/>
              </a:spcAft>
              <a:defRPr/>
            </a:pPr>
            <a:r>
              <a:rPr lang="ru-RU" b="1" dirty="0">
                <a:solidFill>
                  <a:prstClr val="black"/>
                </a:solidFill>
                <a:latin typeface="Times New Roman"/>
                <a:ea typeface="Calibri"/>
                <a:cs typeface="Times New Roman"/>
              </a:rPr>
              <a:t>Цели  ФГОС ДО… </a:t>
            </a:r>
          </a:p>
          <a:p>
            <a:pPr algn="just">
              <a:spcAft>
                <a:spcPts val="1000"/>
              </a:spcAft>
              <a:defRPr/>
            </a:pPr>
            <a:r>
              <a:rPr lang="ru-RU" dirty="0">
                <a:solidFill>
                  <a:prstClr val="black"/>
                </a:solidFill>
                <a:latin typeface="Times New Roman"/>
                <a:ea typeface="Calibri"/>
                <a:cs typeface="Times New Roman"/>
              </a:rPr>
              <a:t>– </a:t>
            </a:r>
            <a:r>
              <a:rPr lang="ru-RU" i="1" dirty="0">
                <a:solidFill>
                  <a:prstClr val="black"/>
                </a:solidFill>
                <a:latin typeface="Times New Roman"/>
                <a:ea typeface="Calibri"/>
                <a:cs typeface="Times New Roman"/>
              </a:rPr>
              <a:t>это обеспечение </a:t>
            </a:r>
            <a:r>
              <a:rPr lang="ru-RU" b="1" i="1" dirty="0">
                <a:solidFill>
                  <a:prstClr val="black"/>
                </a:solidFill>
                <a:latin typeface="Times New Roman"/>
                <a:ea typeface="Calibri"/>
                <a:cs typeface="Times New Roman"/>
              </a:rPr>
              <a:t>вариативности и разнообразия содержания </a:t>
            </a:r>
            <a:r>
              <a:rPr lang="ru-RU" i="1" dirty="0">
                <a:solidFill>
                  <a:prstClr val="black"/>
                </a:solidFill>
                <a:latin typeface="Times New Roman"/>
                <a:ea typeface="Calibri"/>
                <a:cs typeface="Times New Roman"/>
              </a:rPr>
              <a:t>Программ и организационных </a:t>
            </a:r>
            <a:r>
              <a:rPr lang="ru-RU" b="1" i="1" dirty="0">
                <a:solidFill>
                  <a:prstClr val="black"/>
                </a:solidFill>
                <a:latin typeface="Times New Roman"/>
                <a:ea typeface="Calibri"/>
                <a:cs typeface="Times New Roman"/>
              </a:rPr>
              <a:t>форм </a:t>
            </a:r>
            <a:r>
              <a:rPr lang="ru-RU" i="1" dirty="0">
                <a:solidFill>
                  <a:prstClr val="black"/>
                </a:solidFill>
                <a:latin typeface="Times New Roman"/>
                <a:ea typeface="Calibri"/>
                <a:cs typeface="Times New Roman"/>
              </a:rPr>
              <a:t>дошкольного образования, возможности формирования Программ различной направленности с учетом образовательных </a:t>
            </a:r>
            <a:r>
              <a:rPr lang="ru-RU" b="1" i="1" dirty="0">
                <a:solidFill>
                  <a:prstClr val="black"/>
                </a:solidFill>
                <a:latin typeface="Times New Roman"/>
                <a:ea typeface="Calibri"/>
                <a:cs typeface="Times New Roman"/>
              </a:rPr>
              <a:t>потребностей,</a:t>
            </a:r>
            <a:r>
              <a:rPr lang="ru-RU" i="1" dirty="0">
                <a:solidFill>
                  <a:prstClr val="black"/>
                </a:solidFill>
                <a:latin typeface="Times New Roman"/>
                <a:ea typeface="Calibri"/>
                <a:cs typeface="Times New Roman"/>
              </a:rPr>
              <a:t> </a:t>
            </a:r>
            <a:r>
              <a:rPr lang="ru-RU" b="1" i="1" dirty="0">
                <a:solidFill>
                  <a:prstClr val="black"/>
                </a:solidFill>
                <a:latin typeface="Times New Roman"/>
                <a:ea typeface="Calibri"/>
                <a:cs typeface="Times New Roman"/>
              </a:rPr>
              <a:t>способностей</a:t>
            </a:r>
            <a:r>
              <a:rPr lang="ru-RU" i="1" dirty="0">
                <a:solidFill>
                  <a:prstClr val="black"/>
                </a:solidFill>
                <a:latin typeface="Times New Roman"/>
                <a:ea typeface="Calibri"/>
                <a:cs typeface="Times New Roman"/>
              </a:rPr>
              <a:t> и </a:t>
            </a:r>
            <a:r>
              <a:rPr lang="ru-RU" b="1" i="1" dirty="0">
                <a:solidFill>
                  <a:prstClr val="black"/>
                </a:solidFill>
                <a:latin typeface="Times New Roman"/>
                <a:ea typeface="Calibri"/>
                <a:cs typeface="Times New Roman"/>
              </a:rPr>
              <a:t>состояния здоровья </a:t>
            </a:r>
            <a:r>
              <a:rPr lang="ru-RU" i="1" dirty="0">
                <a:solidFill>
                  <a:prstClr val="black"/>
                </a:solidFill>
                <a:latin typeface="Times New Roman"/>
                <a:ea typeface="Calibri"/>
                <a:cs typeface="Times New Roman"/>
              </a:rPr>
              <a:t>детей;</a:t>
            </a:r>
            <a:endParaRPr lang="ru-RU" dirty="0">
              <a:solidFill>
                <a:prstClr val="black"/>
              </a:solidFill>
              <a:ea typeface="Calibri"/>
              <a:cs typeface="Times New Roman"/>
            </a:endParaRPr>
          </a:p>
        </p:txBody>
      </p:sp>
      <p:sp>
        <p:nvSpPr>
          <p:cNvPr id="10" name="Прямоугольная выноска 9"/>
          <p:cNvSpPr/>
          <p:nvPr/>
        </p:nvSpPr>
        <p:spPr>
          <a:xfrm>
            <a:off x="107950" y="2133600"/>
            <a:ext cx="2808288" cy="1079500"/>
          </a:xfrm>
          <a:prstGeom prst="wedgeRectCallout">
            <a:avLst>
              <a:gd name="adj1" fmla="val 69797"/>
              <a:gd name="adj2" fmla="val 69835"/>
            </a:avLst>
          </a:prstGeom>
        </p:spPr>
        <p:style>
          <a:lnRef idx="2">
            <a:schemeClr val="accent2"/>
          </a:lnRef>
          <a:fillRef idx="1">
            <a:schemeClr val="lt1"/>
          </a:fillRef>
          <a:effectRef idx="0">
            <a:schemeClr val="accent2"/>
          </a:effectRef>
          <a:fontRef idx="minor">
            <a:schemeClr val="dk1"/>
          </a:fontRef>
        </p:style>
        <p:txBody>
          <a:bodyPr anchor="ctr"/>
          <a:lstStyle/>
          <a:p>
            <a:pPr algn="just">
              <a:lnSpc>
                <a:spcPct val="115000"/>
              </a:lnSpc>
              <a:spcAft>
                <a:spcPts val="1000"/>
              </a:spcAft>
              <a:defRPr/>
            </a:pPr>
            <a:r>
              <a:rPr lang="ru-RU" sz="1600" i="1" dirty="0">
                <a:solidFill>
                  <a:prstClr val="black"/>
                </a:solidFill>
                <a:latin typeface="Times New Roman"/>
                <a:ea typeface="Calibri"/>
                <a:cs typeface="Times New Roman"/>
              </a:rPr>
              <a:t>потребности,</a:t>
            </a:r>
            <a:r>
              <a:rPr lang="ru-RU" sz="1600" dirty="0">
                <a:solidFill>
                  <a:prstClr val="black"/>
                </a:solidFill>
                <a:latin typeface="Times New Roman"/>
                <a:ea typeface="Calibri"/>
                <a:cs typeface="Times New Roman"/>
              </a:rPr>
              <a:t> </a:t>
            </a:r>
            <a:r>
              <a:rPr lang="ru-RU" sz="1600" i="1" dirty="0">
                <a:solidFill>
                  <a:prstClr val="black"/>
                </a:solidFill>
                <a:latin typeface="Times New Roman"/>
                <a:ea typeface="Calibri"/>
                <a:cs typeface="Times New Roman"/>
              </a:rPr>
              <a:t>интересы</a:t>
            </a:r>
            <a:r>
              <a:rPr lang="ru-RU" sz="1600" dirty="0">
                <a:solidFill>
                  <a:prstClr val="black"/>
                </a:solidFill>
                <a:latin typeface="Times New Roman"/>
                <a:ea typeface="Calibri"/>
                <a:cs typeface="Times New Roman"/>
              </a:rPr>
              <a:t> и </a:t>
            </a:r>
            <a:r>
              <a:rPr lang="ru-RU" sz="1600" i="1" dirty="0">
                <a:solidFill>
                  <a:prstClr val="black"/>
                </a:solidFill>
                <a:latin typeface="Times New Roman"/>
                <a:ea typeface="Calibri"/>
                <a:cs typeface="Times New Roman"/>
              </a:rPr>
              <a:t>мотивы</a:t>
            </a:r>
            <a:r>
              <a:rPr lang="ru-RU" sz="1600" dirty="0">
                <a:solidFill>
                  <a:prstClr val="black"/>
                </a:solidFill>
                <a:latin typeface="Times New Roman"/>
                <a:ea typeface="Calibri"/>
                <a:cs typeface="Times New Roman"/>
              </a:rPr>
              <a:t> детей, членов их семей и педагогов….</a:t>
            </a:r>
            <a:endParaRPr lang="ru-RU" sz="1600" dirty="0">
              <a:solidFill>
                <a:prstClr val="black"/>
              </a:solidFill>
              <a:ea typeface="Calibri"/>
              <a:cs typeface="Times New Roman"/>
            </a:endParaRPr>
          </a:p>
        </p:txBody>
      </p:sp>
      <p:pic>
        <p:nvPicPr>
          <p:cNvPr id="15366" name="Picture 5" descr="F:\стандарт\2011-07-15_07505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115888"/>
            <a:ext cx="18700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5741" y="3428206"/>
            <a:ext cx="12684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656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2656"/>
            <a:ext cx="8207188" cy="586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71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5" y="116632"/>
            <a:ext cx="7848872" cy="636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123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sz="3100" b="1" dirty="0">
                <a:solidFill>
                  <a:srgbClr val="002060"/>
                </a:solidFill>
                <a:latin typeface="Times New Roman" panose="02020603050405020304" pitchFamily="18" charset="0"/>
                <a:cs typeface="Times New Roman" panose="02020603050405020304" pitchFamily="18" charset="0"/>
              </a:rPr>
              <a:t/>
            </a:r>
            <a:br>
              <a:rPr lang="ru-RU" sz="3100" b="1" dirty="0">
                <a:solidFill>
                  <a:srgbClr val="002060"/>
                </a:solidFill>
                <a:latin typeface="Times New Roman" panose="02020603050405020304" pitchFamily="18" charset="0"/>
                <a:cs typeface="Times New Roman" panose="02020603050405020304" pitchFamily="18" charset="0"/>
              </a:rPr>
            </a:br>
            <a:r>
              <a:rPr lang="ru-RU" sz="3100" b="1" dirty="0">
                <a:solidFill>
                  <a:srgbClr val="C00000"/>
                </a:solidFill>
                <a:latin typeface="Times New Roman" panose="02020603050405020304" pitchFamily="18" charset="0"/>
                <a:cs typeface="Times New Roman" panose="02020603050405020304" pitchFamily="18" charset="0"/>
              </a:rPr>
              <a:t>Методический комплекс включает:</a:t>
            </a:r>
            <a:br>
              <a:rPr lang="ru-RU" sz="3100" b="1" dirty="0">
                <a:solidFill>
                  <a:srgbClr val="C00000"/>
                </a:solidFill>
                <a:latin typeface="Times New Roman" panose="02020603050405020304" pitchFamily="18" charset="0"/>
                <a:cs typeface="Times New Roman" panose="02020603050405020304" pitchFamily="18" charset="0"/>
              </a:rPr>
            </a:br>
            <a:r>
              <a:rPr lang="ru-RU" sz="3200" dirty="0"/>
              <a:t> </a:t>
            </a:r>
          </a:p>
        </p:txBody>
      </p:sp>
      <p:sp>
        <p:nvSpPr>
          <p:cNvPr id="5" name="Объект 4"/>
          <p:cNvSpPr>
            <a:spLocks noGrp="1"/>
          </p:cNvSpPr>
          <p:nvPr>
            <p:ph sz="half" idx="1"/>
          </p:nvPr>
        </p:nvSpPr>
        <p:spPr/>
        <p:txBody>
          <a:bodyPr>
            <a:noAutofit/>
          </a:bodyPr>
          <a:lstStyle/>
          <a:p>
            <a:r>
              <a:rPr lang="ru-RU" sz="2400" dirty="0" smtClean="0">
                <a:latin typeface="Times New Roman" panose="02020603050405020304" pitchFamily="18" charset="0"/>
                <a:cs typeface="Times New Roman" panose="02020603050405020304" pitchFamily="18" charset="0"/>
              </a:rPr>
              <a:t>1. </a:t>
            </a:r>
            <a:r>
              <a:rPr lang="ru-RU" sz="2400" b="1" dirty="0" smtClean="0">
                <a:latin typeface="Times New Roman" panose="02020603050405020304" pitchFamily="18" charset="0"/>
                <a:cs typeface="Times New Roman" panose="02020603050405020304" pitchFamily="18" charset="0"/>
              </a:rPr>
              <a:t>Диск</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с текстами </a:t>
            </a:r>
            <a:r>
              <a:rPr lang="ru-RU" sz="2400" dirty="0" smtClean="0">
                <a:solidFill>
                  <a:schemeClr val="tx1"/>
                </a:solidFill>
                <a:latin typeface="Times New Roman" panose="02020603050405020304" pitchFamily="18" charset="0"/>
                <a:cs typeface="Times New Roman" panose="02020603050405020304" pitchFamily="18" charset="0"/>
              </a:rPr>
              <a:t>сказок, пошаговыми вопросами </a:t>
            </a:r>
            <a:r>
              <a:rPr lang="ru-RU" sz="2400" dirty="0">
                <a:solidFill>
                  <a:schemeClr val="tx1"/>
                </a:solidFill>
                <a:latin typeface="Times New Roman" panose="02020603050405020304" pitchFamily="18" charset="0"/>
                <a:cs typeface="Times New Roman" panose="02020603050405020304" pitchFamily="18" charset="0"/>
              </a:rPr>
              <a:t>к тексту сказок, методических </a:t>
            </a:r>
            <a:r>
              <a:rPr lang="ru-RU" sz="2400" dirty="0" smtClean="0">
                <a:solidFill>
                  <a:schemeClr val="tx1"/>
                </a:solidFill>
                <a:latin typeface="Times New Roman" panose="02020603050405020304" pitchFamily="18" charset="0"/>
                <a:cs typeface="Times New Roman" panose="02020603050405020304" pitchFamily="18" charset="0"/>
              </a:rPr>
              <a:t>рекомендаций</a:t>
            </a:r>
            <a:r>
              <a:rPr lang="ru-RU" sz="2400" dirty="0">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2.</a:t>
            </a:r>
            <a:r>
              <a:rPr lang="ru-RU" sz="2400" b="1" dirty="0" smtClean="0">
                <a:latin typeface="Times New Roman" panose="02020603050405020304" pitchFamily="18" charset="0"/>
                <a:cs typeface="Times New Roman" panose="02020603050405020304" pitchFamily="18" charset="0"/>
              </a:rPr>
              <a:t>Схемы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для детей «</a:t>
            </a:r>
            <a:r>
              <a:rPr lang="ru-RU" sz="2400" dirty="0" err="1">
                <a:solidFill>
                  <a:schemeClr val="tx1"/>
                </a:solidFill>
                <a:latin typeface="Times New Roman" panose="02020603050405020304" pitchFamily="18" charset="0"/>
                <a:cs typeface="Times New Roman" panose="02020603050405020304" pitchFamily="18" charset="0"/>
              </a:rPr>
              <a:t>РиТм</a:t>
            </a:r>
            <a:r>
              <a:rPr lang="ru-RU" sz="2400" dirty="0" smtClean="0">
                <a:solidFill>
                  <a:schemeClr val="tx1"/>
                </a:solidFill>
                <a:latin typeface="Times New Roman" panose="02020603050405020304" pitchFamily="18" charset="0"/>
                <a:cs typeface="Times New Roman" panose="02020603050405020304" pitchFamily="18" charset="0"/>
              </a:rPr>
              <a:t>» с  </a:t>
            </a:r>
            <a:r>
              <a:rPr lang="ru-RU" sz="2400" dirty="0">
                <a:solidFill>
                  <a:schemeClr val="tx1"/>
                </a:solidFill>
                <a:latin typeface="Times New Roman" panose="02020603050405020304" pitchFamily="18" charset="0"/>
                <a:cs typeface="Times New Roman" panose="02020603050405020304" pitchFamily="18" charset="0"/>
              </a:rPr>
              <a:t>заданиями для развития логического мышления детей старшего дошкольного </a:t>
            </a:r>
            <a:r>
              <a:rPr lang="ru-RU" sz="2400" dirty="0" smtClean="0">
                <a:solidFill>
                  <a:schemeClr val="tx1"/>
                </a:solidFill>
                <a:latin typeface="Times New Roman" panose="02020603050405020304" pitchFamily="18" charset="0"/>
                <a:cs typeface="Times New Roman" panose="02020603050405020304" pitchFamily="18" charset="0"/>
              </a:rPr>
              <a:t>возраста.</a:t>
            </a:r>
            <a:endParaRPr lang="en-US" sz="2400" dirty="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3. </a:t>
            </a:r>
            <a:r>
              <a:rPr lang="ru-RU" sz="2400" b="1" dirty="0">
                <a:latin typeface="Times New Roman" panose="02020603050405020304" pitchFamily="18" charset="0"/>
                <a:cs typeface="Times New Roman" panose="02020603050405020304" pitchFamily="18" charset="0"/>
              </a:rPr>
              <a:t>Н</a:t>
            </a:r>
            <a:r>
              <a:rPr lang="ru-RU" sz="2400" b="1" dirty="0" smtClean="0">
                <a:solidFill>
                  <a:schemeClr val="tx1"/>
                </a:solidFill>
                <a:latin typeface="Times New Roman" panose="02020603050405020304" pitchFamily="18" charset="0"/>
                <a:cs typeface="Times New Roman" panose="02020603050405020304" pitchFamily="18" charset="0"/>
              </a:rPr>
              <a:t>абор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конструктора </a:t>
            </a:r>
            <a:r>
              <a:rPr lang="ru-RU" sz="2400" dirty="0" smtClean="0">
                <a:latin typeface="Times New Roman" panose="02020603050405020304" pitchFamily="18" charset="0"/>
                <a:cs typeface="Times New Roman" panose="02020603050405020304" pitchFamily="18" charset="0"/>
              </a:rPr>
              <a:t>ТИКО.</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96752"/>
            <a:ext cx="1728192" cy="214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610039" y="4077072"/>
            <a:ext cx="1922401" cy="256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924944"/>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767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Реализация программы </a:t>
            </a:r>
            <a:r>
              <a:rPr lang="ru-RU" sz="2800" b="1" dirty="0" smtClean="0">
                <a:solidFill>
                  <a:srgbClr val="C00000"/>
                </a:solidFill>
                <a:latin typeface="Times New Roman" panose="02020603050405020304" pitchFamily="18" charset="0"/>
                <a:cs typeface="Times New Roman" panose="02020603050405020304" pitchFamily="18" charset="0"/>
              </a:rPr>
              <a:t>предполагает </a:t>
            </a:r>
            <a:r>
              <a:rPr lang="ru-RU" sz="2800" b="1" dirty="0">
                <a:solidFill>
                  <a:srgbClr val="C00000"/>
                </a:solidFill>
                <a:latin typeface="Times New Roman" panose="02020603050405020304" pitchFamily="18" charset="0"/>
                <a:cs typeface="Times New Roman" panose="02020603050405020304" pitchFamily="18" charset="0"/>
              </a:rPr>
              <a:t>освоение шести взаимосвязанных </a:t>
            </a:r>
            <a:r>
              <a:rPr lang="ru-RU" sz="2800" b="1" u="sng" dirty="0">
                <a:solidFill>
                  <a:srgbClr val="C00000"/>
                </a:solidFill>
                <a:latin typeface="Times New Roman" panose="02020603050405020304" pitchFamily="18" charset="0"/>
                <a:cs typeface="Times New Roman" panose="02020603050405020304" pitchFamily="18" charset="0"/>
              </a:rPr>
              <a:t>модулей</a:t>
            </a:r>
            <a:endParaRPr lang="ru-RU" sz="2800" b="1" u="sng" dirty="0">
              <a:solidFill>
                <a:srgbClr val="C00000"/>
              </a:solidFill>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2080353577"/>
              </p:ext>
            </p:extLst>
          </p:nvPr>
        </p:nvGraphicFramePr>
        <p:xfrm>
          <a:off x="457200" y="1340768"/>
          <a:ext cx="85072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82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lvl="0"/>
            <a:r>
              <a:rPr lang="ru-RU" sz="3200" b="1" dirty="0">
                <a:solidFill>
                  <a:srgbClr val="C00000"/>
                </a:solidFill>
                <a:latin typeface="Times New Roman" panose="02020603050405020304" pitchFamily="18" charset="0"/>
                <a:cs typeface="Times New Roman" panose="02020603050405020304" pitchFamily="18" charset="0"/>
              </a:rPr>
              <a:t>«В гостях у русской народной сказки»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21815"/>
            <a:ext cx="1882778" cy="136815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36712"/>
            <a:ext cx="4152123" cy="3114092"/>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8" y="2393758"/>
            <a:ext cx="2880320" cy="293037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518" y="3701987"/>
            <a:ext cx="2119235" cy="125829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055408"/>
            <a:ext cx="1333500" cy="180975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016" y="836712"/>
            <a:ext cx="1905000" cy="19050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3393945"/>
            <a:ext cx="1219200" cy="12192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5314995"/>
            <a:ext cx="1686315" cy="1270357"/>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0" y="4960283"/>
            <a:ext cx="952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048" y="5387095"/>
            <a:ext cx="12001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4135" y="5092923"/>
            <a:ext cx="3048000" cy="17145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0253"/>
                                        </p:tgtEl>
                                        <p:attrNameLst>
                                          <p:attrName>r</p:attrName>
                                        </p:attrNameLst>
                                      </p:cBhvr>
                                    </p:animRot>
                                    <p:animRot by="-240000">
                                      <p:cBhvr>
                                        <p:cTn id="23" dur="200" fill="hold">
                                          <p:stCondLst>
                                            <p:cond delay="200"/>
                                          </p:stCondLst>
                                        </p:cTn>
                                        <p:tgtEl>
                                          <p:spTgt spid="10253"/>
                                        </p:tgtEl>
                                        <p:attrNameLst>
                                          <p:attrName>r</p:attrName>
                                        </p:attrNameLst>
                                      </p:cBhvr>
                                    </p:animRot>
                                    <p:animRot by="240000">
                                      <p:cBhvr>
                                        <p:cTn id="24" dur="200" fill="hold">
                                          <p:stCondLst>
                                            <p:cond delay="400"/>
                                          </p:stCondLst>
                                        </p:cTn>
                                        <p:tgtEl>
                                          <p:spTgt spid="10253"/>
                                        </p:tgtEl>
                                        <p:attrNameLst>
                                          <p:attrName>r</p:attrName>
                                        </p:attrNameLst>
                                      </p:cBhvr>
                                    </p:animRot>
                                    <p:animRot by="-240000">
                                      <p:cBhvr>
                                        <p:cTn id="25" dur="200" fill="hold">
                                          <p:stCondLst>
                                            <p:cond delay="600"/>
                                          </p:stCondLst>
                                        </p:cTn>
                                        <p:tgtEl>
                                          <p:spTgt spid="10253"/>
                                        </p:tgtEl>
                                        <p:attrNameLst>
                                          <p:attrName>r</p:attrName>
                                        </p:attrNameLst>
                                      </p:cBhvr>
                                    </p:animRot>
                                    <p:animRot by="120000">
                                      <p:cBhvr>
                                        <p:cTn id="26" dur="200" fill="hold">
                                          <p:stCondLst>
                                            <p:cond delay="800"/>
                                          </p:stCondLst>
                                        </p:cTn>
                                        <p:tgtEl>
                                          <p:spTgt spid="102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latin typeface="Times New Roman" panose="02020603050405020304" pitchFamily="18" charset="0"/>
                <a:cs typeface="Times New Roman" panose="02020603050405020304" pitchFamily="18" charset="0"/>
              </a:rPr>
              <a:t>«Сказки народов мира»</a:t>
            </a:r>
            <a:br>
              <a:rPr lang="ru-RU" sz="3200" b="1" dirty="0" smtClean="0">
                <a:solidFill>
                  <a:srgbClr val="C00000"/>
                </a:solidFill>
                <a:latin typeface="Times New Roman" panose="02020603050405020304" pitchFamily="18" charset="0"/>
                <a:cs typeface="Times New Roman" panose="02020603050405020304" pitchFamily="18" charset="0"/>
              </a:rPr>
            </a:b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111" y="1052736"/>
            <a:ext cx="3744416" cy="3744416"/>
          </a:xfrm>
          <a:effectLst>
            <a:softEdge rad="635000"/>
          </a:effectLst>
        </p:spPr>
      </p:pic>
      <p:sp>
        <p:nvSpPr>
          <p:cNvPr id="15" name="Объект 14"/>
          <p:cNvSpPr>
            <a:spLocks noGrp="1"/>
          </p:cNvSpPr>
          <p:nvPr>
            <p:ph sz="half" idx="2"/>
          </p:nvPr>
        </p:nvSpPr>
        <p:spPr>
          <a:xfrm>
            <a:off x="3707904" y="980728"/>
            <a:ext cx="5328592" cy="5145435"/>
          </a:xfrm>
        </p:spPr>
        <p:txBody>
          <a:bodyPr/>
          <a:lstStyle/>
          <a:p>
            <a:r>
              <a:rPr lang="ru-RU" sz="2400" b="1" i="1" dirty="0">
                <a:latin typeface="Times New Roman" panose="02020603050405020304" pitchFamily="18" charset="0"/>
                <a:ea typeface="Calibri"/>
                <a:cs typeface="Times New Roman" panose="02020603050405020304" pitchFamily="18" charset="0"/>
              </a:rPr>
              <a:t>Английская сказка </a:t>
            </a:r>
            <a:r>
              <a:rPr lang="ru-RU" sz="2400" b="1" i="1" dirty="0" smtClean="0">
                <a:solidFill>
                  <a:srgbClr val="C00000"/>
                </a:solidFill>
                <a:latin typeface="Times New Roman" panose="02020603050405020304" pitchFamily="18" charset="0"/>
                <a:ea typeface="Calibri"/>
                <a:cs typeface="Times New Roman" panose="02020603050405020304" pitchFamily="18" charset="0"/>
              </a:rPr>
              <a:t>«</a:t>
            </a:r>
            <a:r>
              <a:rPr lang="ru-RU" sz="2400" b="1" i="1" dirty="0">
                <a:solidFill>
                  <a:srgbClr val="C00000"/>
                </a:solidFill>
                <a:latin typeface="Times New Roman" panose="02020603050405020304" pitchFamily="18" charset="0"/>
                <a:ea typeface="Calibri"/>
                <a:cs typeface="Times New Roman" panose="02020603050405020304" pitchFamily="18" charset="0"/>
              </a:rPr>
              <a:t>Как Джек ходил счастье искать». </a:t>
            </a:r>
          </a:p>
          <a:p>
            <a:r>
              <a:rPr lang="ru-RU" sz="2400" b="1" i="1" dirty="0">
                <a:latin typeface="Times New Roman" panose="02020603050405020304" pitchFamily="18" charset="0"/>
                <a:ea typeface="Calibri"/>
                <a:cs typeface="Times New Roman" panose="02020603050405020304" pitchFamily="18" charset="0"/>
              </a:rPr>
              <a:t>Японская сказка </a:t>
            </a:r>
            <a:r>
              <a:rPr lang="ru-RU" sz="2400" b="1" i="1" dirty="0" smtClean="0">
                <a:solidFill>
                  <a:srgbClr val="002060"/>
                </a:solidFill>
                <a:latin typeface="Times New Roman" panose="02020603050405020304" pitchFamily="18" charset="0"/>
                <a:ea typeface="Calibri"/>
                <a:cs typeface="Times New Roman" panose="02020603050405020304" pitchFamily="18" charset="0"/>
              </a:rPr>
              <a:t>«</a:t>
            </a:r>
            <a:r>
              <a:rPr lang="ru-RU" sz="2400" b="1" i="1" dirty="0">
                <a:solidFill>
                  <a:srgbClr val="002060"/>
                </a:solidFill>
                <a:latin typeface="Times New Roman" panose="02020603050405020304" pitchFamily="18" charset="0"/>
                <a:ea typeface="Calibri"/>
                <a:cs typeface="Times New Roman" panose="02020603050405020304" pitchFamily="18" charset="0"/>
              </a:rPr>
              <a:t>Самый красивый наряд на свете»</a:t>
            </a:r>
            <a:r>
              <a:rPr lang="ru-RU" sz="2400" b="1" i="1" dirty="0">
                <a:latin typeface="Times New Roman" panose="02020603050405020304" pitchFamily="18" charset="0"/>
                <a:ea typeface="Calibri"/>
                <a:cs typeface="Times New Roman" panose="02020603050405020304" pitchFamily="18" charset="0"/>
              </a:rPr>
              <a:t>, пер. с японского В. </a:t>
            </a:r>
            <a:r>
              <a:rPr lang="ru-RU" sz="2400" b="1" i="1" dirty="0" smtClean="0">
                <a:latin typeface="Times New Roman" panose="02020603050405020304" pitchFamily="18" charset="0"/>
                <a:ea typeface="Calibri"/>
                <a:cs typeface="Times New Roman" panose="02020603050405020304" pitchFamily="18" charset="0"/>
              </a:rPr>
              <a:t>Марковой.</a:t>
            </a:r>
          </a:p>
          <a:p>
            <a:r>
              <a:rPr lang="ru-RU" sz="2400" b="1" i="1" dirty="0">
                <a:latin typeface="Times New Roman" panose="02020603050405020304" pitchFamily="18" charset="0"/>
                <a:ea typeface="Calibri"/>
                <a:cs typeface="Times New Roman" panose="02020603050405020304" pitchFamily="18" charset="0"/>
              </a:rPr>
              <a:t>Белорусская сказка </a:t>
            </a:r>
            <a:r>
              <a:rPr lang="ru-RU" sz="2400" b="1" i="1" dirty="0">
                <a:solidFill>
                  <a:srgbClr val="00B050"/>
                </a:solidFill>
                <a:latin typeface="Times New Roman" panose="02020603050405020304" pitchFamily="18" charset="0"/>
                <a:ea typeface="Calibri"/>
                <a:cs typeface="Times New Roman" panose="02020603050405020304" pitchFamily="18" charset="0"/>
              </a:rPr>
              <a:t>«Лев и волк». </a:t>
            </a:r>
            <a:endParaRPr lang="ru-RU" sz="2400" b="1" i="1" dirty="0" smtClean="0">
              <a:solidFill>
                <a:srgbClr val="00B050"/>
              </a:solidFill>
              <a:latin typeface="Times New Roman" panose="02020603050405020304" pitchFamily="18" charset="0"/>
              <a:ea typeface="Calibri"/>
              <a:cs typeface="Times New Roman" panose="02020603050405020304" pitchFamily="18" charset="0"/>
            </a:endParaRPr>
          </a:p>
          <a:p>
            <a:r>
              <a:rPr lang="ru-RU" sz="2400" b="1" i="1" dirty="0">
                <a:latin typeface="Times New Roman" panose="02020603050405020304" pitchFamily="18" charset="0"/>
                <a:cs typeface="Times New Roman" panose="02020603050405020304" pitchFamily="18" charset="0"/>
              </a:rPr>
              <a:t>Украинская сказка </a:t>
            </a:r>
            <a:r>
              <a:rPr lang="ru-RU" sz="2400" b="1" i="1" dirty="0">
                <a:solidFill>
                  <a:schemeClr val="accent4">
                    <a:lumMod val="50000"/>
                  </a:schemeClr>
                </a:solidFill>
                <a:latin typeface="Times New Roman" panose="02020603050405020304" pitchFamily="18" charset="0"/>
                <a:cs typeface="Times New Roman" panose="02020603050405020304" pitchFamily="18" charset="0"/>
              </a:rPr>
              <a:t>«Колосок</a:t>
            </a:r>
            <a:r>
              <a:rPr lang="ru-RU" sz="2400" b="1" i="1" dirty="0" smtClean="0">
                <a:solidFill>
                  <a:schemeClr val="accent4">
                    <a:lumMod val="50000"/>
                  </a:schemeClr>
                </a:solidFill>
                <a:latin typeface="Times New Roman" panose="02020603050405020304" pitchFamily="18" charset="0"/>
                <a:cs typeface="Times New Roman" panose="02020603050405020304" pitchFamily="18" charset="0"/>
              </a:rPr>
              <a:t>».</a:t>
            </a:r>
          </a:p>
          <a:p>
            <a:r>
              <a:rPr lang="ru-RU" sz="2400" b="1" i="1" dirty="0">
                <a:latin typeface="Times New Roman" panose="02020603050405020304" pitchFamily="18" charset="0"/>
                <a:ea typeface="Calibri"/>
                <a:cs typeface="Times New Roman" panose="02020603050405020304" pitchFamily="18" charset="0"/>
              </a:rPr>
              <a:t>Венгерская сказка </a:t>
            </a:r>
            <a:r>
              <a:rPr lang="ru-RU" sz="2400" b="1" i="1" dirty="0">
                <a:solidFill>
                  <a:schemeClr val="bg2">
                    <a:lumMod val="10000"/>
                  </a:schemeClr>
                </a:solidFill>
                <a:latin typeface="Times New Roman" panose="02020603050405020304" pitchFamily="18" charset="0"/>
                <a:ea typeface="Calibri"/>
                <a:cs typeface="Times New Roman" panose="02020603050405020304" pitchFamily="18" charset="0"/>
              </a:rPr>
              <a:t>«Два жадных медвежонка». </a:t>
            </a:r>
            <a:endParaRPr lang="ru-RU" sz="2400" b="1" i="1" dirty="0" smtClean="0">
              <a:solidFill>
                <a:schemeClr val="bg2">
                  <a:lumMod val="10000"/>
                </a:schemeClr>
              </a:solidFill>
              <a:latin typeface="Times New Roman" panose="02020603050405020304" pitchFamily="18" charset="0"/>
              <a:ea typeface="Calibri"/>
              <a:cs typeface="Times New Roman" panose="02020603050405020304" pitchFamily="18" charset="0"/>
            </a:endParaRPr>
          </a:p>
          <a:p>
            <a:r>
              <a:rPr lang="ru-RU" sz="2400" b="1" i="1" dirty="0">
                <a:latin typeface="Times New Roman"/>
                <a:ea typeface="Calibri"/>
              </a:rPr>
              <a:t>Эскимосская сказка </a:t>
            </a:r>
            <a:r>
              <a:rPr lang="ru-RU" sz="2400" b="1" i="1" dirty="0">
                <a:solidFill>
                  <a:srgbClr val="C00000"/>
                </a:solidFill>
                <a:latin typeface="Times New Roman"/>
                <a:ea typeface="Calibri"/>
              </a:rPr>
              <a:t>«Великие приключения маленькой мышки</a:t>
            </a:r>
            <a:r>
              <a:rPr lang="ru-RU" sz="2400" b="1" i="1" dirty="0" smtClean="0">
                <a:solidFill>
                  <a:srgbClr val="C00000"/>
                </a:solidFill>
                <a:latin typeface="Times New Roman"/>
                <a:ea typeface="Calibri"/>
              </a:rPr>
              <a:t>» и др.</a:t>
            </a:r>
            <a:endParaRPr lang="ru-RU" sz="2400" b="1" i="1" dirty="0" smtClean="0">
              <a:solidFill>
                <a:srgbClr val="C00000"/>
              </a:solidFill>
              <a:latin typeface="Times New Roman" panose="02020603050405020304" pitchFamily="18" charset="0"/>
              <a:ea typeface="Calibri"/>
              <a:cs typeface="Times New Roman" panose="02020603050405020304" pitchFamily="18" charset="0"/>
            </a:endParaRPr>
          </a:p>
          <a:p>
            <a:endParaRPr lang="ru-RU" sz="2000" b="1" i="1" dirty="0">
              <a:latin typeface="Times New Roman" panose="02020603050405020304" pitchFamily="18" charset="0"/>
              <a:cs typeface="Times New Roman" panose="02020603050405020304" pitchFamily="18" charset="0"/>
            </a:endParaRPr>
          </a:p>
        </p:txBody>
      </p:sp>
      <p:sp>
        <p:nvSpPr>
          <p:cNvPr id="16" name="Скругленная прямоугольная выноска 15"/>
          <p:cNvSpPr/>
          <p:nvPr/>
        </p:nvSpPr>
        <p:spPr>
          <a:xfrm>
            <a:off x="107504" y="5935441"/>
            <a:ext cx="8928992" cy="836712"/>
          </a:xfrm>
          <a:prstGeom prst="wedgeRoundRectCallout">
            <a:avLst>
              <a:gd name="adj1" fmla="val -21020"/>
              <a:gd name="adj2" fmla="val -12067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Формирование первичных представлений о </a:t>
            </a:r>
            <a:r>
              <a:rPr lang="ru-RU" b="1" dirty="0">
                <a:solidFill>
                  <a:schemeClr val="tx1"/>
                </a:solidFill>
                <a:latin typeface="Times New Roman" panose="02020603050405020304" pitchFamily="18" charset="0"/>
                <a:cs typeface="Times New Roman" panose="02020603050405020304" pitchFamily="18" charset="0"/>
              </a:rPr>
              <a:t>малой родине </a:t>
            </a:r>
            <a:r>
              <a:rPr lang="ru-RU" dirty="0">
                <a:solidFill>
                  <a:schemeClr val="tx1"/>
                </a:solidFill>
                <a:latin typeface="Times New Roman" panose="02020603050405020304" pitchFamily="18" charset="0"/>
                <a:cs typeface="Times New Roman" panose="02020603050405020304" pitchFamily="18" charset="0"/>
              </a:rPr>
              <a:t>и </a:t>
            </a:r>
            <a:r>
              <a:rPr lang="ru-RU" b="1" dirty="0">
                <a:solidFill>
                  <a:srgbClr val="C00000"/>
                </a:solidFill>
                <a:latin typeface="Times New Roman" panose="02020603050405020304" pitchFamily="18" charset="0"/>
                <a:cs typeface="Times New Roman" panose="02020603050405020304" pitchFamily="18" charset="0"/>
              </a:rPr>
              <a:t>Отечестве</a:t>
            </a:r>
            <a:r>
              <a:rPr lang="ru-RU" dirty="0">
                <a:solidFill>
                  <a:schemeClr val="tx1"/>
                </a:solidFill>
                <a:latin typeface="Times New Roman" panose="02020603050405020304" pitchFamily="18" charset="0"/>
                <a:cs typeface="Times New Roman" panose="02020603050405020304" pitchFamily="18" charset="0"/>
              </a:rPr>
              <a:t>, представлений о социокультурных ценностях нашего народа, об отечественных </a:t>
            </a:r>
            <a:r>
              <a:rPr lang="ru-RU" b="1" dirty="0">
                <a:solidFill>
                  <a:srgbClr val="C00000"/>
                </a:solidFill>
                <a:latin typeface="Times New Roman" panose="02020603050405020304" pitchFamily="18" charset="0"/>
                <a:cs typeface="Times New Roman" panose="02020603050405020304" pitchFamily="18" charset="0"/>
              </a:rPr>
              <a:t>традициях и </a:t>
            </a:r>
            <a:r>
              <a:rPr lang="ru-RU" b="1" dirty="0" smtClean="0">
                <a:solidFill>
                  <a:srgbClr val="C00000"/>
                </a:solidFill>
                <a:latin typeface="Times New Roman" panose="02020603050405020304" pitchFamily="18" charset="0"/>
                <a:cs typeface="Times New Roman" panose="02020603050405020304" pitchFamily="18" charset="0"/>
              </a:rPr>
              <a:t>праздниках</a:t>
            </a:r>
            <a:r>
              <a:rPr lang="ru-RU" dirty="0">
                <a:solidFill>
                  <a:srgbClr val="C00000"/>
                </a:solidFill>
                <a:latin typeface="Times New Roman" panose="02020603050405020304" pitchFamily="18" charset="0"/>
                <a:cs typeface="Times New Roman" panose="02020603050405020304" pitchFamily="18" charset="0"/>
              </a:rPr>
              <a:t> </a:t>
            </a:r>
            <a:r>
              <a:rPr lang="ru-RU" dirty="0" smtClean="0">
                <a:solidFill>
                  <a:srgbClr val="C00000"/>
                </a:solidFill>
                <a:latin typeface="Times New Roman" panose="02020603050405020304" pitchFamily="18" charset="0"/>
                <a:cs typeface="Times New Roman" panose="02020603050405020304" pitchFamily="18" charset="0"/>
              </a:rPr>
              <a:t>(по ФГОС ДО)</a:t>
            </a:r>
            <a:endParaRPr lang="ru-RU" dirty="0"/>
          </a:p>
        </p:txBody>
      </p:sp>
    </p:spTree>
    <p:extLst>
      <p:ext uri="{BB962C8B-B14F-4D97-AF65-F5344CB8AC3E}">
        <p14:creationId xmlns:p14="http://schemas.microsoft.com/office/powerpoint/2010/main" val="1170820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«Авторские сказки»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a:off x="3996935" y="1052736"/>
            <a:ext cx="4689865" cy="5073427"/>
          </a:xfrm>
        </p:spPr>
        <p:txBody>
          <a:bodyPr/>
          <a:lstStyle/>
          <a:p>
            <a:pPr marL="0" indent="0">
              <a:buNone/>
            </a:pPr>
            <a:r>
              <a:rPr lang="ru-RU" sz="2000" i="1" dirty="0"/>
              <a:t>Народные сказки - это произведение устного творчества народа, а как вы думаете, кто пишет авторские сказки?</a:t>
            </a:r>
          </a:p>
          <a:p>
            <a:pPr marL="0" indent="0">
              <a:buNone/>
            </a:pPr>
            <a:r>
              <a:rPr lang="ru-RU" sz="2000" i="1" dirty="0"/>
              <a:t>- Правильно, у этих сказок есть свои авторы, великие сказочники, писатели. Мы с вами прочитаем сказки отечественных писателей, таких как Константин Ушинский, Лев Толстой, Владимир Даль, Владимир </a:t>
            </a:r>
            <a:r>
              <a:rPr lang="ru-RU" sz="2000" i="1" dirty="0" err="1"/>
              <a:t>Сутеев</a:t>
            </a:r>
            <a:r>
              <a:rPr lang="ru-RU" sz="2000" i="1" dirty="0"/>
              <a:t>, Виталий Бианки, Сергей Козлов. Все они жили в разное время, но с удовольствием писали интересные сказки для детей. Не менее интересные сказки сочинял Дональд </a:t>
            </a:r>
            <a:r>
              <a:rPr lang="ru-RU" sz="2000" i="1" dirty="0" err="1"/>
              <a:t>Биссет</a:t>
            </a:r>
            <a:r>
              <a:rPr lang="ru-RU" sz="2000" i="1" dirty="0"/>
              <a:t> – американский писатель.</a:t>
            </a:r>
          </a:p>
          <a:p>
            <a:endParaRPr lang="ru-RU" dirty="0"/>
          </a:p>
        </p:txBody>
      </p:sp>
      <p:sp>
        <p:nvSpPr>
          <p:cNvPr id="5" name="Выноска-облако 4"/>
          <p:cNvSpPr/>
          <p:nvPr/>
        </p:nvSpPr>
        <p:spPr>
          <a:xfrm>
            <a:off x="179512" y="980728"/>
            <a:ext cx="3817423" cy="4752528"/>
          </a:xfrm>
          <a:prstGeom prst="cloudCallout">
            <a:avLst>
              <a:gd name="adj1" fmla="val 50510"/>
              <a:gd name="adj2" fmla="val 391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t>- Ребята, как много в мире разнообразных сказок! – посетовал Родничок, листая книгу сказок. Сказки бывают народные и авторские. </a:t>
            </a:r>
          </a:p>
        </p:txBody>
      </p:sp>
    </p:spTree>
    <p:extLst>
      <p:ext uri="{BB962C8B-B14F-4D97-AF65-F5344CB8AC3E}">
        <p14:creationId xmlns:p14="http://schemas.microsoft.com/office/powerpoint/2010/main" val="159291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В </a:t>
            </a:r>
            <a:r>
              <a:rPr lang="ru-RU" sz="2800" b="1" dirty="0" smtClean="0">
                <a:solidFill>
                  <a:srgbClr val="C00000"/>
                </a:solidFill>
                <a:latin typeface="Times New Roman" panose="02020603050405020304" pitchFamily="18" charset="0"/>
                <a:cs typeface="Times New Roman" panose="02020603050405020304" pitchFamily="18" charset="0"/>
              </a:rPr>
              <a:t>Программе </a:t>
            </a:r>
            <a:r>
              <a:rPr lang="ru-RU" sz="2800" b="1" dirty="0">
                <a:solidFill>
                  <a:srgbClr val="C00000"/>
                </a:solidFill>
                <a:latin typeface="Times New Roman" panose="02020603050405020304" pitchFamily="18" charset="0"/>
                <a:cs typeface="Times New Roman" panose="02020603050405020304" pitchFamily="18" charset="0"/>
              </a:rPr>
              <a:t>обоснованы этапы работы с текстом </a:t>
            </a:r>
            <a:r>
              <a:rPr lang="ru-RU" sz="2800" b="1" dirty="0" smtClean="0">
                <a:solidFill>
                  <a:srgbClr val="C00000"/>
                </a:solidFill>
                <a:latin typeface="Times New Roman" panose="02020603050405020304" pitchFamily="18" charset="0"/>
                <a:cs typeface="Times New Roman" panose="02020603050405020304" pitchFamily="18" charset="0"/>
              </a:rPr>
              <a:t>сказки</a:t>
            </a:r>
            <a:r>
              <a:rPr lang="ru-RU" dirty="0"/>
              <a:t/>
            </a:r>
            <a:br>
              <a:rPr lang="ru-RU" dirty="0"/>
            </a:br>
            <a:endParaRPr lang="ru-RU" dirty="0"/>
          </a:p>
        </p:txBody>
      </p:sp>
      <p:sp>
        <p:nvSpPr>
          <p:cNvPr id="3" name="Объект 2"/>
          <p:cNvSpPr>
            <a:spLocks noGrp="1"/>
          </p:cNvSpPr>
          <p:nvPr>
            <p:ph idx="1"/>
          </p:nvPr>
        </p:nvSpPr>
        <p:spPr>
          <a:xfrm>
            <a:off x="457200" y="980728"/>
            <a:ext cx="8507288" cy="5145435"/>
          </a:xfrm>
        </p:spPr>
        <p:txBody>
          <a:bodyPr/>
          <a:lstStyle/>
          <a:p>
            <a:r>
              <a:rPr lang="ru-RU" sz="2400" b="1" dirty="0">
                <a:latin typeface="Times New Roman" panose="02020603050405020304" pitchFamily="18" charset="0"/>
                <a:cs typeface="Times New Roman" panose="02020603050405020304" pitchFamily="18" charset="0"/>
              </a:rPr>
              <a:t>I этап.  - Работа с текстом до чтения </a:t>
            </a:r>
            <a:r>
              <a:rPr lang="ru-RU" sz="2400" b="1" dirty="0" smtClean="0">
                <a:latin typeface="Times New Roman" panose="02020603050405020304" pitchFamily="18" charset="0"/>
                <a:cs typeface="Times New Roman" panose="02020603050405020304" pitchFamily="18" charset="0"/>
              </a:rPr>
              <a:t>сказки</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1.</a:t>
            </a:r>
            <a:r>
              <a:rPr lang="ru-RU" sz="2400" b="1" dirty="0" smtClean="0">
                <a:solidFill>
                  <a:srgbClr val="002060"/>
                </a:solidFill>
                <a:latin typeface="Times New Roman" panose="02020603050405020304" pitchFamily="18" charset="0"/>
                <a:cs typeface="Times New Roman" panose="02020603050405020304" pitchFamily="18" charset="0"/>
              </a:rPr>
              <a:t>Антиципация</a:t>
            </a:r>
            <a:r>
              <a:rPr lang="ru-RU" sz="2400" dirty="0" smtClean="0">
                <a:latin typeface="Times New Roman" panose="02020603050405020304" pitchFamily="18" charset="0"/>
                <a:cs typeface="Times New Roman" panose="02020603050405020304" pitchFamily="18" charset="0"/>
              </a:rPr>
              <a:t> (предвосхищение, предугадывание предстоящего чтения сказки); определение смысловой, тематической, эмоциональной направленности сказки, выделение его героев по названию сказки, работа со словарем.</a:t>
            </a: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4" name="Скругленная прямоугольная выноска 3"/>
          <p:cNvSpPr/>
          <p:nvPr/>
        </p:nvSpPr>
        <p:spPr>
          <a:xfrm>
            <a:off x="107504" y="3212976"/>
            <a:ext cx="9036496" cy="1440160"/>
          </a:xfrm>
          <a:prstGeom prst="wedgeRoundRectCallout">
            <a:avLst>
              <a:gd name="adj1" fmla="val 37207"/>
              <a:gd name="adj2" fmla="val -651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ru-RU" i="1" dirty="0">
                <a:latin typeface="Times New Roman" panose="02020603050405020304" pitchFamily="18" charset="0"/>
                <a:cs typeface="Times New Roman" panose="02020603050405020304" pitchFamily="18" charset="0"/>
              </a:rPr>
              <a:t>В русских народных сказках много незнакомых слов! Для того чтобы правильно понять содержание сказки, надо узнать непонятные, неизвестные вам слова. </a:t>
            </a:r>
          </a:p>
          <a:p>
            <a:r>
              <a:rPr lang="ru-RU" i="1" dirty="0">
                <a:latin typeface="Times New Roman" panose="02020603050405020304" pitchFamily="18" charset="0"/>
                <a:cs typeface="Times New Roman" panose="02020603050405020304" pitchFamily="18" charset="0"/>
              </a:rPr>
              <a:t>- На протяжении всего путешествия по сказкам, мы будем открывать новые слова. Удивительно богат русский язык! – торжественно поведал Родничок.</a:t>
            </a:r>
          </a:p>
        </p:txBody>
      </p:sp>
      <p:sp>
        <p:nvSpPr>
          <p:cNvPr id="5" name="Скругленная прямоугольная выноска 4"/>
          <p:cNvSpPr/>
          <p:nvPr/>
        </p:nvSpPr>
        <p:spPr>
          <a:xfrm>
            <a:off x="467544" y="5157192"/>
            <a:ext cx="8100392" cy="1080120"/>
          </a:xfrm>
          <a:prstGeom prst="wedgeRoundRectCallout">
            <a:avLst>
              <a:gd name="adj1" fmla="val 44001"/>
              <a:gd name="adj2" fmla="val -867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i="1" dirty="0">
                <a:latin typeface="Times New Roman" panose="02020603050405020304" pitchFamily="18" charset="0"/>
                <a:cs typeface="Times New Roman" panose="02020603050405020304" pitchFamily="18" charset="0"/>
              </a:rPr>
              <a:t>Некоторые сказки детям давно уже знакомы </a:t>
            </a:r>
            <a:r>
              <a:rPr lang="ru-RU" i="1" dirty="0" smtClean="0">
                <a:latin typeface="Times New Roman" panose="02020603050405020304" pitchFamily="18" charset="0"/>
                <a:cs typeface="Times New Roman" panose="02020603050405020304" pitchFamily="18" charset="0"/>
              </a:rPr>
              <a:t>(«Теремок», «Как петушок лису перехитрил» </a:t>
            </a:r>
            <a:r>
              <a:rPr lang="ru-RU" i="1" dirty="0">
                <a:latin typeface="Times New Roman" panose="02020603050405020304" pitchFamily="18" charset="0"/>
                <a:cs typeface="Times New Roman" panose="02020603050405020304" pitchFamily="18" charset="0"/>
              </a:rPr>
              <a:t>и пр.), однако они с радостью послушают их еще раз, если взрослый сумеет создать радость встречи со «знакомыми незнакомцами». </a:t>
            </a:r>
          </a:p>
        </p:txBody>
      </p:sp>
    </p:spTree>
    <p:extLst>
      <p:ext uri="{BB962C8B-B14F-4D97-AF65-F5344CB8AC3E}">
        <p14:creationId xmlns:p14="http://schemas.microsoft.com/office/powerpoint/2010/main" val="203937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12" y="188640"/>
            <a:ext cx="5145488" cy="433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sz="2800" b="1" dirty="0">
                <a:solidFill>
                  <a:srgbClr val="C00000"/>
                </a:solidFill>
                <a:latin typeface="Times New Roman" panose="02020603050405020304" pitchFamily="18" charset="0"/>
                <a:cs typeface="Times New Roman" panose="02020603050405020304" pitchFamily="18" charset="0"/>
              </a:rPr>
              <a:t>Тема раздела: «Сказки народов мира» </a:t>
            </a:r>
            <a:r>
              <a:rPr lang="ru-RU" sz="2800" b="1" dirty="0" smtClean="0">
                <a:solidFill>
                  <a:srgbClr val="C00000"/>
                </a:solidFill>
                <a:latin typeface="Times New Roman" panose="02020603050405020304" pitchFamily="18" charset="0"/>
                <a:cs typeface="Times New Roman" panose="02020603050405020304" pitchFamily="18" charset="0"/>
              </a:rPr>
              <a:t/>
            </a:r>
            <a:br>
              <a:rPr lang="ru-RU" sz="2800" b="1" dirty="0" smtClean="0">
                <a:solidFill>
                  <a:srgbClr val="C0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Ненецкая </a:t>
            </a:r>
            <a:r>
              <a:rPr lang="ru-RU" sz="2800" b="1" dirty="0">
                <a:solidFill>
                  <a:srgbClr val="C00000"/>
                </a:solidFill>
                <a:latin typeface="Times New Roman" panose="02020603050405020304" pitchFamily="18" charset="0"/>
                <a:cs typeface="Times New Roman" panose="02020603050405020304" pitchFamily="18" charset="0"/>
              </a:rPr>
              <a:t>сказка “Кукушка</a:t>
            </a:r>
            <a:r>
              <a:rPr lang="ru-RU" sz="2800" b="1" dirty="0" smtClean="0">
                <a:solidFill>
                  <a:srgbClr val="C00000"/>
                </a:solidFill>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457200" y="1268760"/>
            <a:ext cx="8229600" cy="4857403"/>
          </a:xfrm>
        </p:spPr>
        <p:txBody>
          <a:bodyPr/>
          <a:lstStyle/>
          <a:p>
            <a:pPr marL="0" indent="0">
              <a:buNone/>
            </a:pPr>
            <a:r>
              <a:rPr lang="ru-RU" sz="1800" b="1" dirty="0" smtClean="0">
                <a:solidFill>
                  <a:srgbClr val="002060"/>
                </a:solidFill>
              </a:rPr>
              <a:t>– </a:t>
            </a:r>
            <a:r>
              <a:rPr lang="ru-RU" sz="1800" b="1" dirty="0">
                <a:solidFill>
                  <a:srgbClr val="002060"/>
                </a:solidFill>
              </a:rPr>
              <a:t>Как вы думаете, о чём пойдет речь в сказке «Кукушка»? (Комментарии детей.) </a:t>
            </a:r>
            <a:endParaRPr lang="ru-RU" sz="1800" b="1" dirty="0" smtClean="0">
              <a:solidFill>
                <a:srgbClr val="002060"/>
              </a:solidFill>
            </a:endParaRPr>
          </a:p>
          <a:p>
            <a:pPr marL="0" indent="0">
              <a:buNone/>
            </a:pPr>
            <a:r>
              <a:rPr lang="ru-RU" sz="1800" b="1" dirty="0" smtClean="0">
                <a:solidFill>
                  <a:srgbClr val="002060"/>
                </a:solidFill>
              </a:rPr>
              <a:t>– </a:t>
            </a:r>
            <a:r>
              <a:rPr lang="ru-RU" sz="1800" b="1" dirty="0">
                <a:solidFill>
                  <a:srgbClr val="002060"/>
                </a:solidFill>
              </a:rPr>
              <a:t>Что вы знаете о кукушке?  </a:t>
            </a:r>
            <a:endParaRPr lang="ru-RU" sz="1800" b="1" dirty="0" smtClean="0">
              <a:solidFill>
                <a:srgbClr val="002060"/>
              </a:solidFill>
            </a:endParaRPr>
          </a:p>
          <a:p>
            <a:pPr marL="0" indent="0">
              <a:buNone/>
            </a:pPr>
            <a:r>
              <a:rPr lang="ru-RU" sz="1800" b="1" dirty="0" smtClean="0">
                <a:solidFill>
                  <a:srgbClr val="002060"/>
                </a:solidFill>
              </a:rPr>
              <a:t>– </a:t>
            </a:r>
            <a:r>
              <a:rPr lang="ru-RU" sz="1800" b="1" dirty="0">
                <a:solidFill>
                  <a:srgbClr val="002060"/>
                </a:solidFill>
              </a:rPr>
              <a:t>Кукушка – перелетная птица. Она не строит гнездо, свои яйца подкладывает в чужие гнезда. </a:t>
            </a:r>
            <a:endParaRPr lang="ru-RU" sz="1800" b="1" dirty="0" smtClean="0">
              <a:solidFill>
                <a:srgbClr val="002060"/>
              </a:solidFill>
            </a:endParaRPr>
          </a:p>
          <a:p>
            <a:pPr marL="0" indent="0">
              <a:buNone/>
            </a:pPr>
            <a:r>
              <a:rPr lang="ru-RU" sz="1800" b="1" dirty="0" smtClean="0">
                <a:solidFill>
                  <a:srgbClr val="002060"/>
                </a:solidFill>
              </a:rPr>
              <a:t>Никогда </a:t>
            </a:r>
            <a:r>
              <a:rPr lang="ru-RU" sz="1800" b="1" dirty="0">
                <a:solidFill>
                  <a:srgbClr val="002060"/>
                </a:solidFill>
              </a:rPr>
              <a:t>не заботится о своем </a:t>
            </a:r>
            <a:r>
              <a:rPr lang="ru-RU" sz="1800" b="1" dirty="0" smtClean="0">
                <a:solidFill>
                  <a:srgbClr val="002060"/>
                </a:solidFill>
              </a:rPr>
              <a:t>потомстве</a:t>
            </a:r>
            <a:r>
              <a:rPr lang="ru-RU" sz="1800" b="1" dirty="0">
                <a:solidFill>
                  <a:srgbClr val="002060"/>
                </a:solidFill>
              </a:rPr>
              <a:t>.</a:t>
            </a:r>
            <a:endParaRPr lang="ru-RU" sz="1800" b="1" dirty="0" smtClean="0">
              <a:solidFill>
                <a:srgbClr val="002060"/>
              </a:solidFill>
            </a:endParaRPr>
          </a:p>
          <a:p>
            <a:pPr marL="0" indent="0">
              <a:buNone/>
            </a:pPr>
            <a:r>
              <a:rPr lang="ru-RU" sz="1800" b="1" dirty="0" smtClean="0">
                <a:solidFill>
                  <a:srgbClr val="002060"/>
                </a:solidFill>
              </a:rPr>
              <a:t>«</a:t>
            </a:r>
            <a:r>
              <a:rPr lang="ru-RU" sz="1800" b="1" dirty="0">
                <a:solidFill>
                  <a:srgbClr val="002060"/>
                </a:solidFill>
              </a:rPr>
              <a:t>Кукушка» – это ненецкая народная сказка</a:t>
            </a:r>
            <a:r>
              <a:rPr lang="ru-RU" sz="1800" b="1" dirty="0" smtClean="0">
                <a:solidFill>
                  <a:srgbClr val="002060"/>
                </a:solidFill>
              </a:rPr>
              <a:t>.</a:t>
            </a:r>
          </a:p>
          <a:p>
            <a:pPr marL="0" indent="0">
              <a:buNone/>
            </a:pPr>
            <a:r>
              <a:rPr lang="ru-RU" sz="1800" b="1" dirty="0" smtClean="0">
                <a:solidFill>
                  <a:srgbClr val="002060"/>
                </a:solidFill>
              </a:rPr>
              <a:t> </a:t>
            </a:r>
            <a:r>
              <a:rPr lang="ru-RU" sz="1800" b="1" dirty="0">
                <a:solidFill>
                  <a:srgbClr val="002060"/>
                </a:solidFill>
              </a:rPr>
              <a:t>Кто такие ненцы? (Комментарии </a:t>
            </a:r>
            <a:r>
              <a:rPr lang="ru-RU" sz="1800" b="1" dirty="0" smtClean="0">
                <a:solidFill>
                  <a:srgbClr val="002060"/>
                </a:solidFill>
              </a:rPr>
              <a:t>детей)</a:t>
            </a:r>
          </a:p>
          <a:p>
            <a:pPr marL="0" indent="0">
              <a:buNone/>
            </a:pPr>
            <a:r>
              <a:rPr lang="ru-RU" sz="1800" b="1" dirty="0" smtClean="0">
                <a:solidFill>
                  <a:srgbClr val="002060"/>
                </a:solidFill>
              </a:rPr>
              <a:t> </a:t>
            </a:r>
            <a:r>
              <a:rPr lang="ru-RU" sz="1800" b="1" dirty="0">
                <a:solidFill>
                  <a:srgbClr val="002060"/>
                </a:solidFill>
              </a:rPr>
              <a:t>– Ненцы – это жители севера. Занимаются оленеводством. На севере очень длинная и холодная зима, поэтому люди носят теплую одежду из меха и оленьих </a:t>
            </a:r>
            <a:r>
              <a:rPr lang="ru-RU" sz="1800" b="1" dirty="0" smtClean="0">
                <a:solidFill>
                  <a:srgbClr val="002060"/>
                </a:solidFill>
              </a:rPr>
              <a:t>шкур. </a:t>
            </a:r>
            <a:endParaRPr lang="ru-RU" sz="1800" b="1" dirty="0">
              <a:solidFill>
                <a:srgbClr val="002060"/>
              </a:solidFill>
            </a:endParaRPr>
          </a:p>
          <a:p>
            <a:pPr marL="0" indent="0">
              <a:buNone/>
            </a:pPr>
            <a:r>
              <a:rPr lang="ru-RU" sz="1800" b="1" dirty="0" smtClean="0">
                <a:solidFill>
                  <a:srgbClr val="C00000"/>
                </a:solidFill>
              </a:rPr>
              <a:t>Словарик</a:t>
            </a:r>
            <a:r>
              <a:rPr lang="ru-RU" sz="1800" b="1" dirty="0">
                <a:solidFill>
                  <a:srgbClr val="C00000"/>
                </a:solidFill>
              </a:rPr>
              <a:t>: </a:t>
            </a:r>
            <a:endParaRPr lang="ru-RU" sz="1800" b="1" dirty="0" smtClean="0">
              <a:solidFill>
                <a:srgbClr val="C00000"/>
              </a:solidFill>
            </a:endParaRPr>
          </a:p>
          <a:p>
            <a:r>
              <a:rPr lang="ru-RU" sz="1600" b="1" dirty="0" smtClean="0"/>
              <a:t>Чум </a:t>
            </a:r>
            <a:r>
              <a:rPr lang="ru-RU" sz="1600" b="1" dirty="0"/>
              <a:t>– жилье ненцев, шатер, зимой покрытый оленьими шкурами, а летом – берестой. </a:t>
            </a:r>
            <a:endParaRPr lang="ru-RU" sz="1600" b="1" dirty="0" smtClean="0"/>
          </a:p>
          <a:p>
            <a:r>
              <a:rPr lang="ru-RU" sz="1600" b="1" dirty="0" smtClean="0"/>
              <a:t>Пимы </a:t>
            </a:r>
            <a:r>
              <a:rPr lang="ru-RU" sz="1600" b="1" dirty="0"/>
              <a:t>– мягкие сапоги из оленьей шкуры.  </a:t>
            </a:r>
            <a:endParaRPr lang="ru-RU" sz="1600" b="1" dirty="0" smtClean="0"/>
          </a:p>
          <a:p>
            <a:r>
              <a:rPr lang="ru-RU" sz="1600" b="1" dirty="0" smtClean="0"/>
              <a:t>Малица </a:t>
            </a:r>
            <a:r>
              <a:rPr lang="ru-RU" sz="1600" b="1" dirty="0"/>
              <a:t>– верхняя одежда ненцев, сшитая из оленьих шкур.</a:t>
            </a:r>
            <a:r>
              <a:rPr lang="ru-RU" sz="1600" dirty="0"/>
              <a:t>  </a:t>
            </a:r>
            <a:r>
              <a:rPr lang="ru-RU" sz="1600" dirty="0" smtClean="0"/>
              <a:t> </a:t>
            </a:r>
            <a:endParaRPr lang="ru-RU" sz="1600" dirty="0"/>
          </a:p>
        </p:txBody>
      </p:sp>
    </p:spTree>
    <p:extLst>
      <p:ext uri="{BB962C8B-B14F-4D97-AF65-F5344CB8AC3E}">
        <p14:creationId xmlns:p14="http://schemas.microsoft.com/office/powerpoint/2010/main" val="32139615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11850</TotalTime>
  <Words>2204</Words>
  <Application>Microsoft Office PowerPoint</Application>
  <PresentationFormat>Экран (4:3)</PresentationFormat>
  <Paragraphs>175</Paragraphs>
  <Slides>32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34" baseType="lpstr">
      <vt:lpstr>Тема Office</vt:lpstr>
      <vt:lpstr>Лист Microsoft Office Excel 97-2003</vt:lpstr>
      <vt:lpstr>Презентация PowerPoint</vt:lpstr>
      <vt:lpstr>История возникновения идеи</vt:lpstr>
      <vt:lpstr>Презентация PowerPoint</vt:lpstr>
      <vt:lpstr>Реализация программы предполагает освоение шести взаимосвязанных модулей</vt:lpstr>
      <vt:lpstr>«В гостях у русской народной сказки»  </vt:lpstr>
      <vt:lpstr>«Сказки народов мира» </vt:lpstr>
      <vt:lpstr>«Авторские сказки»  </vt:lpstr>
      <vt:lpstr>В Программе обоснованы этапы работы с текстом сказки </vt:lpstr>
      <vt:lpstr>Тема раздела: «Сказки народов мира»  Ненецкая сказка “Кукушка” </vt:lpstr>
      <vt:lpstr>  Русская народная сказка “Каша из топора“  </vt:lpstr>
      <vt:lpstr>II этап. - Работа со сказкой во время чтения: </vt:lpstr>
      <vt:lpstr>III этап. - Работа с текстом после чтения: </vt:lpstr>
      <vt:lpstr>Таксономия учебных целей (по Б. Блуму)  </vt:lpstr>
      <vt:lpstr>Каков вопрос — таков и ответ. (Народная мудрость)</vt:lpstr>
      <vt:lpstr>Ромашка Блума</vt:lpstr>
      <vt:lpstr>Сказка Дональда Биссета “Про малютку-автобус, который боялся темноты”</vt:lpstr>
      <vt:lpstr>Рефлексия</vt:lpstr>
      <vt:lpstr>Тема раздела: «В гостях у русской народной сказки» «Русская народная сказка «Лиса и журавль»» </vt:lpstr>
      <vt:lpstr>Тема раздела: «В гостях у русской народной сказки» «Русская народная сказка «Лиса и журавль»» </vt:lpstr>
      <vt:lpstr>Игра-викторина  «Сказка – ложь, да в ней намек, добрым молодцам  урок!» </vt:lpstr>
      <vt:lpstr>Второе испытание «Мобильные сообщения» </vt:lpstr>
      <vt:lpstr>Третье испытание «Намёк» </vt:lpstr>
      <vt:lpstr>Конструктивные игры  и конструирование </vt:lpstr>
      <vt:lpstr>Целевые ориентиры освоения «Программы» детьми младшего дошкольного возраста с ТНР </vt:lpstr>
      <vt:lpstr>Целевые ориентиры освоения «Программы»  детьми среднего дошкольного возраста с ТНР </vt:lpstr>
      <vt:lpstr>Педагогические ориентиры: </vt:lpstr>
      <vt:lpstr>Презентация PowerPoint</vt:lpstr>
      <vt:lpstr>Презентация PowerPoint</vt:lpstr>
      <vt:lpstr>Презентация PowerPoint</vt:lpstr>
      <vt:lpstr>Презентация PowerPoint</vt:lpstr>
      <vt:lpstr>Презентация PowerPoint</vt:lpstr>
      <vt:lpstr> Методический комплекс включает:  </vt:lpstr>
    </vt:vector>
  </TitlesOfParts>
  <Company>Kraftway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ФЕДЕРАЛЬНЫЙ ГОСУДАРСТВЕННЫЙ ОБРАЗОВАТЕЛЬНЫЙ СТАНДАРТ ДОШКОЛЬНОГО ОБРАЗОВАНИЯ</dc:title>
  <dc:creator>Захарова Л.Е</dc:creator>
  <cp:keywords>ФГОС ДО</cp:keywords>
  <cp:lastModifiedBy>User</cp:lastModifiedBy>
  <cp:revision>348</cp:revision>
  <dcterms:created xsi:type="dcterms:W3CDTF">2014-01-06T08:51:27Z</dcterms:created>
  <dcterms:modified xsi:type="dcterms:W3CDTF">2022-10-24T14:12:48Z</dcterms:modified>
</cp:coreProperties>
</file>