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0"/>
  </p:notesMasterIdLst>
  <p:sldIdLst>
    <p:sldId id="299" r:id="rId2"/>
    <p:sldId id="300" r:id="rId3"/>
    <p:sldId id="301" r:id="rId4"/>
    <p:sldId id="302" r:id="rId5"/>
    <p:sldId id="334" r:id="rId6"/>
    <p:sldId id="317" r:id="rId7"/>
    <p:sldId id="318" r:id="rId8"/>
    <p:sldId id="319" r:id="rId9"/>
    <p:sldId id="320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5" r:id="rId22"/>
    <p:sldId id="338" r:id="rId23"/>
    <p:sldId id="336" r:id="rId24"/>
    <p:sldId id="337" r:id="rId25"/>
    <p:sldId id="340" r:id="rId26"/>
    <p:sldId id="339" r:id="rId27"/>
    <p:sldId id="341" r:id="rId28"/>
    <p:sldId id="342" r:id="rId29"/>
    <p:sldId id="343" r:id="rId30"/>
    <p:sldId id="345" r:id="rId31"/>
    <p:sldId id="346" r:id="rId32"/>
    <p:sldId id="344" r:id="rId33"/>
    <p:sldId id="348" r:id="rId34"/>
    <p:sldId id="349" r:id="rId35"/>
    <p:sldId id="347" r:id="rId36"/>
    <p:sldId id="350" r:id="rId37"/>
    <p:sldId id="351" r:id="rId38"/>
    <p:sldId id="287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15" autoAdjust="0"/>
    <p:restoredTop sz="94660"/>
  </p:normalViewPr>
  <p:slideViewPr>
    <p:cSldViewPr>
      <p:cViewPr>
        <p:scale>
          <a:sx n="81" d="100"/>
          <a:sy n="81" d="100"/>
        </p:scale>
        <p:origin x="-780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65814-63A6-411B-BFF8-C0C4C86BBBDA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0C131-5F11-446F-B32C-50B314946B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34F1B-A088-433B-9BA1-66F1775A39CB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AE35-1537-4B1A-B320-2218C7C7B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C5594-A80D-4A9A-B6AA-B70D8D1DDEC6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4ADCF-11E5-41DE-B159-9ADA6761A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6A20C-C3F3-400E-AA73-DF95EE4701AF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0DBEE-C976-424B-84B7-3B55D4B0F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890C-3858-4FAA-8B3C-13790D5FF37C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00BA4-FEE3-4BFD-BB4D-9205FFEAF3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C5F0-C61C-4D37-9F19-DA993401B862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67B36-D70E-4770-B364-BB73E34ED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B7087-116E-419F-ACC6-241973F37B65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7CB8D-1525-4DE4-81A9-7EDABAAF8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20173-5770-443C-BC81-275B6F358162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2EE3F-6488-438B-B31B-F4BCC15DBF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C3B02-AB75-4B2C-94ED-CE6016F3A44A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E8015-ABDC-4A6F-8914-C2D7C93D1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65CA7-5391-46AE-87E0-63596B8BC265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1B6F3-F6B5-4843-B89B-A467C94A6E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24A73-33CA-4321-96DA-80303FE33BD0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3F344-1FF7-43A3-A171-8D0820D1D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383F-576F-4A29-A6D2-D5B1CC22F74B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A0C1-29BA-48F9-9951-6036F46CCD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052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47A3A4-47F3-4F5B-B96E-E2B07F00B555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685AF5-542F-4F7F-93B5-9B39B81DA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7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7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1143000"/>
          </a:xfrm>
        </p:spPr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500034" y="714357"/>
            <a:ext cx="8186766" cy="5610244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dirty="0" smtClean="0">
              <a:latin typeface="Arial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«Проект «Неделя дружбы»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 (неделя психологии)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в детском саду, как форма работы педагога-психолога по созданию условий для эмоционального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благополучия всех участников образовательного процесса в ДОУ».</a:t>
            </a:r>
            <a:endParaRPr lang="ru-RU" sz="2800" b="1" i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i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Козловская Юлия Владимировна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педагог-психолог МБДОУ Детский сад №66 «Непоседы»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Мытищи</a:t>
            </a:r>
          </a:p>
          <a:p>
            <a:pPr algn="r">
              <a:buNone/>
            </a:pPr>
            <a:endParaRPr lang="ru-RU" sz="28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332656"/>
            <a:ext cx="3888432" cy="57606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ПРАВИЛА ДРУЖБЫ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36504"/>
          </a:xfrm>
        </p:spPr>
        <p:txBody>
          <a:bodyPr>
            <a:normAutofit/>
          </a:bodyPr>
          <a:lstStyle/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Уважай своего друга. Береги вашу дружбу.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ссорься с друзьями, играйте мирно.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говори другу обидные слова.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жадничай!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отнимай игрушки!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Говори другу честно, когда что-то не нравится.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Помогайте во всём товарищу.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Делись с другом, чем можешь.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бери себе всё лучшее.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зазнавайся и не хвастайся, если у тебя что-то хорошо получается.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Если умеешь делать что-то сам, научи этому своего товарища.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Останови друга, если он делает что-то плохое.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Всегда помогай другу в беде.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Умей разделить с другом радость.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Никогда не смейся над недостатками друга.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Умей принять помощь, совет, не обижайся на критику со стороны друга.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 обманывай друга.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Умей признать свои ошибки, просить прощения и помириться с другом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908720"/>
            <a:ext cx="6715172" cy="29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Познакомьте детей с правилами настоящей дружбы</a:t>
            </a:r>
            <a:endParaRPr lang="ru-RU" sz="14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6021288"/>
            <a:ext cx="792088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Вопросы детям: </a:t>
            </a: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Какое правило о дружбе запомнил ты?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 вы понимаете правило: «Умей разделить с другом радость»?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70" name="AutoShape 2" descr="https://ds04.infourok.ru/uploads/ex/134a/000270c1-ab124a21/hello_html_m480cc13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ds04.infourok.ru/uploads/ex/134a/000270c1-ab124a21/hello_html_m480cc13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4" name="AutoShape 6" descr="https://ds04.infourok.ru/uploads/ex/134a/000270c1-ab124a21/hello_html_m480cc13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6" name="Picture 8" descr="C:\Documents and Settings\user\My Documents\файлы Лены\Лена\картинки\дружб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928670"/>
            <a:ext cx="3354958" cy="2357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56207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Словесная игра «Закончи предложение»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80728"/>
            <a:ext cx="6336704" cy="3240359"/>
          </a:xfrm>
        </p:spPr>
        <p:txBody>
          <a:bodyPr>
            <a:normAutofit lnSpcReduction="10000"/>
          </a:bodyPr>
          <a:lstStyle/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Мир без друга был бы неинтересным, потому что…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Мир без друга был бы безрадостным, потому что...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Мир без друга был бы мрачным, потому что...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– это человек, который…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Друзья нужны человеку для того, чтобы…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Если у человека нет друга, то…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Без друзей прожить нельзя, потому что…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Чтобы появились друзья нужно быть…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Чтобы дружба была крепкая, нужно…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Я бы не хотел дружить </a:t>
            </a: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(с каким человеком?</a:t>
            </a: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моём друге мне больше всего нравится…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 общении со своим другом я стараюсь быть </a:t>
            </a: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(каким?)</a:t>
            </a: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Я думаю, что со мной дружат потому, что я…</a:t>
            </a:r>
          </a:p>
        </p:txBody>
      </p:sp>
      <p:pic>
        <p:nvPicPr>
          <p:cNvPr id="5122" name="Picture 2" descr="http://uploads.likengo.ru/uploads/promos/3b/09/5981477b5aa0e979ef11ac6bf4f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149080"/>
            <a:ext cx="8429824" cy="226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428604"/>
            <a:ext cx="6696744" cy="43204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Работа с пословицами и поговорками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5698976" cy="4104455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Нет друга – ищи, а нашел, береги.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Человек без друзей, что дерево без корней.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Все силы отдай, а друга в беде выручай.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Одному не под силу – зови товарищей.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имей сто рублей, а имей сто друзей.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Ссора до добра не доводит.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Один за всех, и все за одного.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Кто любит лгать, того нельзя в друзья брать.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лучше старый, а платье новое.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за друга держаться — ничего не бояться.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Друзья познаются в беде.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Кто друга в беде покидает, тот сам в беду попадает.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Дружба как стекло: разобьёшь – не сложишь.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Старый друг лучше новых двух.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Умный себя винит, глупый – своего товарища.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 кем поведешься, того и наберешься.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Дружбой дорожи, забывать её не спеши.</a:t>
            </a:r>
          </a:p>
        </p:txBody>
      </p:sp>
      <p:pic>
        <p:nvPicPr>
          <p:cNvPr id="4098" name="Picture 2" descr="https://ds03.infourok.ru/uploads/ex/0d2f/0002b8c6-acc4da4c/hello_html_330b7ef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5508104" y="3573016"/>
            <a:ext cx="3128655" cy="267335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908720"/>
            <a:ext cx="6715172" cy="29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Педагог приводит примеры пословиц о дружбе и объясняет детям их смысл </a:t>
            </a:r>
            <a:endParaRPr lang="ru-RU" sz="14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5517232"/>
            <a:ext cx="468052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Объясни пословицу:</a:t>
            </a:r>
          </a:p>
          <a:p>
            <a:pPr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«Друг за друга держаться — ничего не бояться».</a:t>
            </a:r>
          </a:p>
          <a:p>
            <a:pPr>
              <a:spcBef>
                <a:spcPct val="0"/>
              </a:spcBef>
              <a:defRPr/>
            </a:pPr>
            <a:endParaRPr lang="ru-RU" sz="14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15370" cy="42862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Рассмотри иллюстрации. Объясни, как ты понимаешь поговорку: «Друзьям откажешь – себя накажешь».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8596" y="357166"/>
            <a:ext cx="321471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 dirty="0" smtClean="0">
                <a:solidFill>
                  <a:srgbClr val="C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«РАЗМЫШЛЯЙ-КА»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 descr="C:\Users\про ноут\Pictures\друзьям откажешь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E8EC"/>
              </a:clrFrom>
              <a:clrTo>
                <a:srgbClr val="EEE8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1285860"/>
            <a:ext cx="6929486" cy="5117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476672"/>
            <a:ext cx="3638778" cy="432048"/>
          </a:xfrm>
          <a:solidFill>
            <a:srgbClr val="FFF7F7"/>
          </a:solidFill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C00000"/>
                </a:solidFill>
                <a:latin typeface="Arial Black" pitchFamily="34" charset="0"/>
              </a:rPr>
              <a:t>Игра «Профессор»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340768"/>
            <a:ext cx="6768752" cy="115212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1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Инструкция:</a:t>
            </a:r>
            <a:r>
              <a:rPr lang="ru-RU" sz="1400" dirty="0" smtClean="0"/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«В дружбе иногда возникают сложные ситуации, когда следует знать, как правильно поступить. Сейчас каждый из вас по очереди будет в роли профессора, который знает ответы на самые сложные вопросы».</a:t>
            </a:r>
          </a:p>
          <a:p>
            <a:pPr marL="0" indent="0" algn="just">
              <a:buNone/>
            </a:pPr>
            <a:r>
              <a:rPr lang="ru-RU" sz="13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Каждому ребёнку по очереди на голову одевается «профессорская» шапочка. Взрослый предлагает «профессору» высказаться, как следует поступить в следующих ситуациях: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39552" y="2492896"/>
            <a:ext cx="4752528" cy="4032448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ты нечаянно обидел своего друга?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с тобой никто не хочет дружить?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твоего друга обидели?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твой друг заплакал или загрустил?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ты услышал, как твой друг произносит плохие слова?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твоего друга воспитатель похвалила на занятии, а тебя нет?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у твоего друга что-то не получается выполнить?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твой друг принёс в детский сад игрушку, которую ему купили родители, а у тебя такой нет, хотя ты давно мечтаешь о ней?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твой друг знает больше, чем ты?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твой друг совершил плохой поступок?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kumimoji="0" lang="ru-RU" sz="6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79912" y="908720"/>
            <a:ext cx="496855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Цель: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развивать социальную компетентность, мыслительную активность;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расширять ценностно-смысловое поле дошкольников.</a:t>
            </a:r>
          </a:p>
        </p:txBody>
      </p:sp>
      <p:sp>
        <p:nvSpPr>
          <p:cNvPr id="3076" name="AutoShape 4" descr="https://image.jimcdn.com/app/cms/image/transf/dimension=320x10000:format=jpg/path/sa437684ae799f952/image/i4e9b3c730688bc2c/version/1473958080/im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image.jimcdn.com/app/cms/image/transf/dimension=320x10000:format=jpg/path/sa437684ae799f952/image/i4e9b3c730688bc2c/version/1473958080/im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2852936"/>
            <a:ext cx="326376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1368152" cy="193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428596" y="714356"/>
            <a:ext cx="8286808" cy="4071966"/>
          </a:xfrm>
          <a:prstGeom prst="roundRect">
            <a:avLst/>
          </a:prstGeom>
          <a:solidFill>
            <a:srgbClr val="FFFFEF"/>
          </a:solidFill>
          <a:ln>
            <a:solidFill>
              <a:srgbClr val="FFE5E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929198"/>
            <a:ext cx="8229600" cy="1543048"/>
          </a:xfrm>
        </p:spPr>
        <p:txBody>
          <a:bodyPr>
            <a:normAutofit fontScale="77500" lnSpcReduction="20000"/>
          </a:bodyPr>
          <a:lstStyle/>
          <a:p>
            <a:pPr marL="717550" indent="-717550"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Задание: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«Перед вами размещены фотографии разных детей. Рассмотрите их. Среди детей выберите себе одного друга или подругу».</a:t>
            </a:r>
          </a:p>
          <a:p>
            <a:pPr marL="0" indent="0">
              <a:buNone/>
            </a:pP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Вопросы психолога к детям:</a:t>
            </a:r>
          </a:p>
          <a:p>
            <a:pPr marL="0" lvl="0" indent="0"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Почему ты выбрал именно этого мальчика (девочку)? Чем он (она) тебе понравился (понравилась)?</a:t>
            </a:r>
          </a:p>
          <a:p>
            <a:pPr marL="0" lvl="0" indent="0"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почему никто не выбрал, например, вот этого ребёнка? (Педагог показывает на картинку с ребёнком, совершающего плохой поступок).</a:t>
            </a:r>
          </a:p>
          <a:p>
            <a:pPr marL="0" lvl="0" indent="0"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5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 думаете, эти дети (показывая на «плохих»), так и останутся на всю жизнь плохими?</a:t>
            </a:r>
          </a:p>
          <a:p>
            <a:pPr marL="0" indent="0"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можно помочь детям стать лучше и добрее?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976" y="57148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500166" y="1071546"/>
            <a:ext cx="6072230" cy="64294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382441"/>
              </a:avLst>
            </a:prstTxWarp>
          </a:bodyPr>
          <a:lstStyle/>
          <a:p>
            <a:pPr algn="ctr"/>
            <a:r>
              <a:rPr lang="ru-RU" sz="3600" kern="10" spc="720" dirty="0" smtClean="0">
                <a:ln w="25400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Georgia"/>
              </a:rPr>
              <a:t>ГАЛЕРЕЯ ДРУЗЕЙ</a:t>
            </a:r>
            <a:endParaRPr lang="ru-RU" sz="3600" kern="10" spc="720" dirty="0">
              <a:ln w="25400">
                <a:solidFill>
                  <a:srgbClr val="6600CC"/>
                </a:solidFill>
                <a:round/>
                <a:headEnd/>
                <a:tailEnd/>
              </a:ln>
              <a:solidFill>
                <a:srgbClr val="FFFF99"/>
              </a:solidFill>
              <a:effectLst/>
              <a:latin typeface="Georgi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1928802"/>
            <a:ext cx="3429024" cy="1143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1" name="Picture 3" descr="уступить мес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1500197" cy="1566675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2" name="Picture 4" descr="скворечн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428736"/>
            <a:ext cx="1116003" cy="1544059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053" name="Picture 5" descr="дёргает за косичк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643050"/>
            <a:ext cx="1528763" cy="1196860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4" name="Picture 6" descr="готовит ед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500174"/>
            <a:ext cx="1354147" cy="1407914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5" name="Picture 7" descr="кош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1500174"/>
            <a:ext cx="1298593" cy="1393036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6" name="Picture 8" descr="рогатк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3143248"/>
            <a:ext cx="1285883" cy="1435030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7" name="Picture 9" descr="подметае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3143248"/>
            <a:ext cx="989003" cy="1560291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8" name="Picture 10" descr="жадин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0" y="3214686"/>
            <a:ext cx="1428760" cy="1274604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9" name="Picture 11" descr="помогает бабушк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2132" y="3143248"/>
            <a:ext cx="1285884" cy="1407821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60" name="Picture 12" descr="дарит цветы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768" y="3143248"/>
            <a:ext cx="1038243" cy="1354694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2786082" cy="357190"/>
          </a:xfrm>
          <a:solidFill>
            <a:srgbClr val="FFF7F7"/>
          </a:solidFill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Arial Black" pitchFamily="34" charset="0"/>
              </a:rPr>
              <a:t>Задание-дискуссия </a:t>
            </a:r>
            <a:endParaRPr lang="ru-RU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28604"/>
            <a:ext cx="8136904" cy="55212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ИГРОВОЕ УПРАЖНЕНИЕ «ЧТО ТАКОЕ ДРУЖБА?»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8" name="Picture 4" descr="http://lameya.kh.ua/images/img0010.png"/>
          <p:cNvPicPr>
            <a:picLocks noChangeAspect="1" noChangeArrowheads="1"/>
          </p:cNvPicPr>
          <p:nvPr/>
        </p:nvPicPr>
        <p:blipFill>
          <a:blip r:embed="rId2" cstate="print"/>
          <a:srcRect t="11724"/>
          <a:stretch>
            <a:fillRect/>
          </a:stretch>
        </p:blipFill>
        <p:spPr bwMode="auto">
          <a:xfrm>
            <a:off x="1403648" y="4024813"/>
            <a:ext cx="5976664" cy="2474169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11560" y="980728"/>
            <a:ext cx="784887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Педагог перечисляет ситуации, дети хлопают в ладоши лишь в том случае, когда речь идёт о настоящей дружбе:</a:t>
            </a:r>
            <a:endParaRPr lang="ru-RU" sz="14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7776864" cy="2587158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помочь выполнить сложное задание;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подсказать ответ, если друг не знает;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поделиться вкусным;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заступиться, когда обижают друга;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промолчать, когда товарищ говорить неправду;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развеселить, когда у друга плохое настроение;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позвонить другу, когда тот болеет;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посмеяться, если друг поскользнулся и упал;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рассказать другу чужой секрет;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научить друга рисовать машинку 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428604"/>
            <a:ext cx="2232248" cy="40810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РЕБУС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14348" y="2132856"/>
            <a:ext cx="7786742" cy="724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пословице потерялось первое слово. Разгадай ребус и ты узнаешь его.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baseline="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Для этого впиши в клеточки первые буквы каждого слова, обозначенного картинкой.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83568" y="980728"/>
            <a:ext cx="7776864" cy="1008112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buClr>
                <a:srgbClr val="FF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____________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как стекло: разобьёшь – не сложишь.</a:t>
            </a:r>
          </a:p>
        </p:txBody>
      </p:sp>
      <p:pic>
        <p:nvPicPr>
          <p:cNvPr id="1030" name="Picture 6" descr="http://itd3.mycdn.me/image?id=816056565486&amp;t=20&amp;plc=WEB&amp;tkn=*jtkeJCfqpMBalgS8e3yGJe_XXy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09" r="36457"/>
          <a:stretch>
            <a:fillRect/>
          </a:stretch>
        </p:blipFill>
        <p:spPr bwMode="auto">
          <a:xfrm>
            <a:off x="1691680" y="1124744"/>
            <a:ext cx="246917" cy="414872"/>
          </a:xfrm>
          <a:prstGeom prst="rect">
            <a:avLst/>
          </a:prstGeom>
          <a:noFill/>
        </p:spPr>
      </p:pic>
      <p:sp>
        <p:nvSpPr>
          <p:cNvPr id="1032" name="AutoShape 8" descr="https://s-media-cache-ak0.pinimg.com/236x/a6/2e/eb/a62eeb73d1154535d6120138f736d7e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-media-cache-ak0.pinimg.com/236x/a6/2e/eb/a62eeb73d1154535d6120138f736d7e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s-media-cache-ak0.pinimg.com/236x/a6/2e/eb/a62eeb73d1154535d6120138f736d7e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3" name="AutoShape 29" descr="https://www.koshersnowconesyrup.com/wp-content/uploads/2014/06/watermel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https://www.koshersnowconesyrup.com/wp-content/uploads/2014/06/watermel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428594" y="2928934"/>
          <a:ext cx="8286810" cy="2571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1135"/>
                <a:gridCol w="1381135"/>
                <a:gridCol w="1381135"/>
                <a:gridCol w="1381135"/>
                <a:gridCol w="1381135"/>
                <a:gridCol w="1381135"/>
              </a:tblGrid>
              <a:tr h="13818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7F7"/>
                    </a:solidFill>
                  </a:tcPr>
                </a:tc>
              </a:tr>
              <a:tr h="1189923"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Д</a:t>
                      </a:r>
                      <a:endParaRPr lang="ru-RU" sz="48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Р</a:t>
                      </a:r>
                      <a:endParaRPr lang="ru-RU" sz="48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У</a:t>
                      </a:r>
                      <a:endParaRPr lang="ru-RU" sz="48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Ж</a:t>
                      </a:r>
                      <a:endParaRPr lang="ru-RU" sz="48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Б</a:t>
                      </a:r>
                      <a:endParaRPr lang="ru-RU" sz="48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А</a:t>
                      </a:r>
                      <a:endParaRPr lang="ru-RU" sz="48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7F7"/>
                    </a:solidFill>
                  </a:tcPr>
                </a:tc>
              </a:tr>
            </a:tbl>
          </a:graphicData>
        </a:graphic>
      </p:graphicFrame>
      <p:pic>
        <p:nvPicPr>
          <p:cNvPr id="1037" name="Picture 13" descr="C:\Documents and Settings\user\My Documents\файлы Лены\Лена\картинки\36d7e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143248"/>
            <a:ext cx="1277944" cy="985533"/>
          </a:xfrm>
          <a:prstGeom prst="rect">
            <a:avLst/>
          </a:prstGeom>
          <a:noFill/>
        </p:spPr>
      </p:pic>
      <p:pic>
        <p:nvPicPr>
          <p:cNvPr id="1039" name="Picture 15" descr="http://365psd.com/images/previews/fa7/goldfish-vector-4-1403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3143248"/>
            <a:ext cx="1080120" cy="864416"/>
          </a:xfrm>
          <a:prstGeom prst="rect">
            <a:avLst/>
          </a:prstGeom>
          <a:noFill/>
        </p:spPr>
      </p:pic>
      <p:pic>
        <p:nvPicPr>
          <p:cNvPr id="1045" name="Picture 21" descr="http://www.mamusik.ru/upload/userimages/trpxugsspmzysyaulldto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92" y="3071810"/>
            <a:ext cx="936104" cy="936104"/>
          </a:xfrm>
          <a:prstGeom prst="rect">
            <a:avLst/>
          </a:prstGeom>
          <a:noFill/>
        </p:spPr>
      </p:pic>
      <p:pic>
        <p:nvPicPr>
          <p:cNvPr id="1047" name="Picture 23" descr="http://www.clipartbest.com/cliparts/9Tp/6xz/9Tp6xzzrc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3143248"/>
            <a:ext cx="858603" cy="939219"/>
          </a:xfrm>
          <a:prstGeom prst="rect">
            <a:avLst/>
          </a:prstGeom>
          <a:noFill/>
        </p:spPr>
      </p:pic>
      <p:pic>
        <p:nvPicPr>
          <p:cNvPr id="1051" name="Picture 27" descr="http://www.adhesivosdevinilo.com/204-tm_thickbox_default/vinilos-decorativos-infantiles-tambor-beb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02" t="18204" r="11782" b="17383"/>
          <a:stretch>
            <a:fillRect/>
          </a:stretch>
        </p:blipFill>
        <p:spPr bwMode="auto">
          <a:xfrm>
            <a:off x="6143636" y="3143248"/>
            <a:ext cx="1039899" cy="869734"/>
          </a:xfrm>
          <a:prstGeom prst="rect">
            <a:avLst/>
          </a:prstGeom>
          <a:noFill/>
        </p:spPr>
      </p:pic>
      <p:pic>
        <p:nvPicPr>
          <p:cNvPr id="1056" name="Picture 32" descr="C:\Documents and Settings\user\My Documents\файлы Лены\Лена\картинки\watermelon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3071810"/>
            <a:ext cx="1001864" cy="10018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15370" cy="500066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Рассмотри картинки и выбери те качества, которые  помогут тебе стать хорошим другом.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8596" y="357166"/>
            <a:ext cx="214314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ЗАДАНИЕ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Рисунок 9" descr="http://solnishko97.caduk.ru/images/rasskazov-kartinka.png"/>
          <p:cNvPicPr/>
          <p:nvPr/>
        </p:nvPicPr>
        <p:blipFill>
          <a:blip r:embed="rId2" cstate="print"/>
          <a:srcRect l="11770" r="13687"/>
          <a:stretch>
            <a:fillRect/>
          </a:stretch>
        </p:blipFill>
        <p:spPr bwMode="auto">
          <a:xfrm>
            <a:off x="5072066" y="1071546"/>
            <a:ext cx="1357322" cy="185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857752" y="2928934"/>
            <a:ext cx="1543050" cy="357190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Трудолюбие</a:t>
            </a:r>
          </a:p>
        </p:txBody>
      </p:sp>
      <p:pic>
        <p:nvPicPr>
          <p:cNvPr id="12" name="Рисунок 11" descr="C:\Users\про ноут\Pictures\лежит на диване.png"/>
          <p:cNvPicPr/>
          <p:nvPr/>
        </p:nvPicPr>
        <p:blipFill>
          <a:blip r:embed="rId3" cstate="print"/>
          <a:srcRect l="3880" t="1493" r="4835" b="7276"/>
          <a:stretch>
            <a:fillRect/>
          </a:stretch>
        </p:blipFill>
        <p:spPr bwMode="auto">
          <a:xfrm>
            <a:off x="1857356" y="1357298"/>
            <a:ext cx="214314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2500298" y="2714620"/>
            <a:ext cx="1120775" cy="230188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99"/>
                </a:solidFill>
                <a:effectLst/>
                <a:latin typeface="Arial" pitchFamily="34" charset="0"/>
                <a:cs typeface="Arial" pitchFamily="34" charset="0"/>
              </a:rPr>
              <a:t>Лень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http://razvitiedetei.info/wp-content/uploads/2014/10/psihiceskoe-razvitie-rebenka-3-4-let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65" t="1259" r="14408" b="3237"/>
          <a:stretch>
            <a:fillRect/>
          </a:stretch>
        </p:blipFill>
        <p:spPr bwMode="auto">
          <a:xfrm>
            <a:off x="6929454" y="1214423"/>
            <a:ext cx="177057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7429520" y="3000372"/>
            <a:ext cx="1120775" cy="230188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Жадность</a:t>
            </a:r>
          </a:p>
        </p:txBody>
      </p:sp>
      <p:pic>
        <p:nvPicPr>
          <p:cNvPr id="16" name="Рисунок 15" descr="C:\Users\про ноут\Pictures\ум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43314"/>
            <a:ext cx="1272085" cy="176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571472" y="5429264"/>
            <a:ext cx="873125" cy="230188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Ум</a:t>
            </a:r>
          </a:p>
        </p:txBody>
      </p:sp>
      <p:pic>
        <p:nvPicPr>
          <p:cNvPr id="18" name="Рисунок 17" descr="http://davinci-kids.com/uploads/pics/001.jpg"/>
          <p:cNvPicPr/>
          <p:nvPr/>
        </p:nvPicPr>
        <p:blipFill>
          <a:blip r:embed="rId6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30046" t="4402" r="34643" b="4038"/>
          <a:stretch>
            <a:fillRect/>
          </a:stretch>
        </p:blipFill>
        <p:spPr bwMode="auto">
          <a:xfrm>
            <a:off x="642910" y="1428736"/>
            <a:ext cx="847642" cy="165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500034" y="3143248"/>
            <a:ext cx="1358900" cy="231775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99"/>
                </a:solidFill>
                <a:effectLst/>
                <a:latin typeface="Arial" pitchFamily="34" charset="0"/>
                <a:cs typeface="Arial" pitchFamily="34" charset="0"/>
              </a:rPr>
              <a:t>Честность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C:\Users\про ноут\Pictures\смелость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3929066"/>
            <a:ext cx="1517153" cy="184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500958" y="5786454"/>
            <a:ext cx="1358900" cy="230188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Смелость</a:t>
            </a:r>
          </a:p>
        </p:txBody>
      </p:sp>
      <p:pic>
        <p:nvPicPr>
          <p:cNvPr id="22" name="Рисунок 21" descr="C:\Users\про ноут\Pictures\злость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2928934"/>
            <a:ext cx="1078230" cy="209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5643570" y="4357694"/>
            <a:ext cx="928694" cy="338137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Злость</a:t>
            </a:r>
          </a:p>
        </p:txBody>
      </p:sp>
      <p:pic>
        <p:nvPicPr>
          <p:cNvPr id="24" name="Рисунок 23" descr="http://omelsc.kamenec.edu.by/ru/sm_full.aspx?guid=1493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3786190"/>
            <a:ext cx="2102374" cy="221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2285984" y="6000768"/>
            <a:ext cx="1217613" cy="230187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Баловство</a:t>
            </a:r>
          </a:p>
        </p:txBody>
      </p:sp>
      <p:pic>
        <p:nvPicPr>
          <p:cNvPr id="26" name="Рисунок 25" descr="http://абв63.рф/d/399590/d/%D0%B0%D1%80%D1%82_1138.jpg"/>
          <p:cNvPicPr/>
          <p:nvPr/>
        </p:nvPicPr>
        <p:blipFill>
          <a:blip r:embed="rId10" cstate="print"/>
          <a:srcRect l="11632" b="14024"/>
          <a:stretch>
            <a:fillRect/>
          </a:stretch>
        </p:blipFill>
        <p:spPr bwMode="auto">
          <a:xfrm>
            <a:off x="3857620" y="2500306"/>
            <a:ext cx="1085406" cy="193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929058" y="4429132"/>
            <a:ext cx="1071570" cy="338137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Доброта</a:t>
            </a:r>
          </a:p>
        </p:txBody>
      </p:sp>
      <p:pic>
        <p:nvPicPr>
          <p:cNvPr id="28" name="Рисунок 27" descr="http://boombob.ru/img/picture/May/07/92d6593b7d24dc652a4c214e4f20bfa2/1.jpg"/>
          <p:cNvPicPr/>
          <p:nvPr/>
        </p:nvPicPr>
        <p:blipFill>
          <a:blip r:embed="rId11" cstate="print"/>
          <a:srcRect l="10472" t="9692" r="12753" b="7930"/>
          <a:stretch>
            <a:fillRect/>
          </a:stretch>
        </p:blipFill>
        <p:spPr bwMode="auto">
          <a:xfrm>
            <a:off x="4429124" y="4786322"/>
            <a:ext cx="2032634" cy="141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4786314" y="6286520"/>
            <a:ext cx="1463675" cy="230187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Глупость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15370" cy="357190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Послушай рассказ. А как ласково ты называешь своего друга?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8596" y="357166"/>
            <a:ext cx="321471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УВЛЕКАТЕЛЬНОЕ ЧТЕНИЕ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500034" y="1142984"/>
            <a:ext cx="4857784" cy="5214974"/>
          </a:xfrm>
          <a:prstGeom prst="rect">
            <a:avLst/>
          </a:prstGeom>
          <a:solidFill>
            <a:srgbClr val="F7FFFB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Дружба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Однажды утром Медвежонок проснулся и подумал: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«В лесу много зайцев а мой друг Заяц — один. Надо его как-нибудь назвать!»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 стал придумывать своему другу имя.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«Если я назову его ХВОСТИК, — думал Медвежонок, — то это будет не по правилам, потому что у меня тоже есть хвостик... Если я назову его УСАТИК, это тоже будет нехорошо — потому что и у других зайцев есть усы... Надо назвать его так, чтобы все-все сразу знали, что это — мой друг».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 Медвежонок придумал.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— Я назову его ЗАЯЦДРУГМЕДВЕЖОНКА? — прошептал он. — И тогда всем-всем будет понятно.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 он соскочил с постели и заплясал.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— ЗАЯЦДРУГМЕДВЕЖОНКА! ЗАЯЦДРУГМЕДВЕЖОНКА! — пел Медвежонок. — Ни у кого нет такого длинного и красивого имени!..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 тут появился Заяц.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Он переступил порог, подошел к Медвежонку, погладил его лапой и тихо сказал: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— Как тебе спалось, МЕДВЕЖОНОККОТОРЫЙДРУЖИТСЗАЙЦЕМ?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— Что?.. — переспросил Медвежонок.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— Это теперь твое новое имя! — сказал Заяц. — Я всю ночь думал: как бы тебя назвать? И наконец, придумал: МЕДВЕЖОНОККОТОРЫЙДРУЖИТСЗАЙЦЕМ!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ро ноут\Pictures\040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2428868"/>
            <a:ext cx="3810000" cy="219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610244"/>
          </a:xfrm>
        </p:spPr>
        <p:txBody>
          <a:bodyPr/>
          <a:lstStyle/>
          <a:p>
            <a:pPr algn="just">
              <a:buNone/>
            </a:pPr>
            <a:r>
              <a:rPr lang="ru-RU" sz="2200" b="1" dirty="0" smtClean="0"/>
              <a:t>Цель недели психологии:</a:t>
            </a:r>
            <a:r>
              <a:rPr lang="ru-RU" sz="2200" dirty="0" smtClean="0"/>
              <a:t> создание условий для эмоционального благополучия всех участников образовательного процесса, благоприятного психологического климата  в ДОУ, вовлечение детей, педагогов и родителей в совместную деятельность формирование интереса к психологии.</a:t>
            </a:r>
          </a:p>
          <a:p>
            <a:pPr algn="just">
              <a:buNone/>
            </a:pPr>
            <a:r>
              <a:rPr lang="ru-RU" sz="2200" b="1" dirty="0" smtClean="0"/>
              <a:t>Задачи недели психологии:</a:t>
            </a:r>
            <a:endParaRPr lang="ru-RU" sz="2200" dirty="0" smtClean="0"/>
          </a:p>
          <a:p>
            <a:pPr algn="just"/>
            <a:r>
              <a:rPr lang="ru-RU" sz="2200" dirty="0" smtClean="0"/>
              <a:t>создать благоприятный микроклимат в ДОУ и группах; </a:t>
            </a:r>
          </a:p>
          <a:p>
            <a:pPr algn="just"/>
            <a:r>
              <a:rPr lang="ru-RU" sz="2200" dirty="0" smtClean="0"/>
              <a:t> раскрыть возможности психологической службы ДОУ и новые формы работы с детьми и взрослыми;</a:t>
            </a:r>
          </a:p>
          <a:p>
            <a:pPr lvl="0" algn="just"/>
            <a:r>
              <a:rPr lang="ru-RU" sz="2200" dirty="0" smtClean="0"/>
              <a:t> формировать интерес взрослых к миру ребёнка, стремление помогать ему в индивидуально-личностном развитии; </a:t>
            </a:r>
          </a:p>
          <a:p>
            <a:pPr lvl="0" algn="just"/>
            <a:r>
              <a:rPr lang="ru-RU" sz="2200" dirty="0" smtClean="0"/>
              <a:t> повысить психологическую компетентность педагогов и родителей ДОУ. </a:t>
            </a:r>
          </a:p>
          <a:p>
            <a:pPr algn="just">
              <a:buNone/>
            </a:pPr>
            <a:r>
              <a:rPr lang="ru-RU" sz="2200" b="1" dirty="0" smtClean="0"/>
              <a:t>Участники:</a:t>
            </a:r>
            <a:r>
              <a:rPr lang="ru-RU" sz="2200" dirty="0" smtClean="0"/>
              <a:t> дети, родители, педагоги ДОУ.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15370" cy="357190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Послушай рассказ. А как ласково ты называешь своего друга?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8596" y="357166"/>
            <a:ext cx="321471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УВЛЕКАТЕЛЬНОЕ ЧТЕНИЕ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500034" y="1142984"/>
            <a:ext cx="4857784" cy="5214974"/>
          </a:xfrm>
          <a:prstGeom prst="rect">
            <a:avLst/>
          </a:prstGeom>
          <a:solidFill>
            <a:srgbClr val="F7FFFB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«До первого дождя» В.А. Осеева</a:t>
            </a:r>
          </a:p>
          <a:p>
            <a:endParaRPr lang="ru-RU" sz="1100" dirty="0" smtClean="0"/>
          </a:p>
          <a:p>
            <a:r>
              <a:rPr lang="ru-RU" dirty="0" smtClean="0">
                <a:solidFill>
                  <a:srgbClr val="002060"/>
                </a:solidFill>
              </a:rPr>
              <a:t>Таня и Маша были очень дружны и всегда ходили в школу вместе. То Маша заходила за Таней, то Таня - за Машей.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Один раз, когда девочки шли по улице, начался сильный дождь. Маша была в плаще, а Таня - в одном платье. Девочки побежали.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Сними свой плащ, мы накроемся вместе! - крикнула на бегу Таня.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Я не могу, я промокну! - нагнув голову с капюшоном, ответила ей Маша.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 школе учительница сказала: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Как странно, у Маши платье сухое, а у тебя, Таня, совершенно мокрое. Как же это случилось? Ведь вы же шли вместе?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У Маши был плащ, а я шла в одном платье, - сказала Таня.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Так вы могли бы укрыться одним плащом, - сказала учительница и, взглянув на Машу, покачала головой. - Видно, ваша дружба до первого дождя!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Обе девочки густо покраснели: Маша за Таню, а Таня за себя.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aria-art.ru/0/O/Oseeva%20V.%20Sinie%20list'ja%20(E.%20Karpovich)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214422"/>
            <a:ext cx="3209961" cy="4853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I:\Детский сад\2018-2019 уч.год\Неделя ПСИХОЛОГИИ\Моя неделя ДРУЖБЫ\фото\Новая папка (3)\IMG-20181107-WA0005.jpg"/>
          <p:cNvPicPr>
            <a:picLocks noChangeAspect="1" noChangeArrowheads="1"/>
          </p:cNvPicPr>
          <p:nvPr/>
        </p:nvPicPr>
        <p:blipFill>
          <a:blip r:embed="rId2"/>
          <a:srcRect l="5333" t="20000" r="3999"/>
          <a:stretch>
            <a:fillRect/>
          </a:stretch>
        </p:blipFill>
        <p:spPr bwMode="auto">
          <a:xfrm>
            <a:off x="3286116" y="1000108"/>
            <a:ext cx="2368169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:\Детский сад\2018-2019 уч.год\Неделя ПСИХОЛОГИИ\Моя неделя ДРУЖБЫ\фото\Новая папка (3)\IMG_20181108_1019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16922" y="11644370"/>
            <a:ext cx="32313522" cy="24235142"/>
          </a:xfrm>
          <a:prstGeom prst="rect">
            <a:avLst/>
          </a:prstGeom>
          <a:noFill/>
        </p:spPr>
      </p:pic>
      <p:pic>
        <p:nvPicPr>
          <p:cNvPr id="1028" name="Picture 4" descr="I:\Детский сад\2018-2019 уч.год\Неделя ПСИХОЛОГИИ\Моя неделя ДРУЖБЫ\фото\Новая папка (3)\IMG-20181107-WA0027.jpg"/>
          <p:cNvPicPr>
            <a:picLocks noChangeAspect="1" noChangeArrowheads="1"/>
          </p:cNvPicPr>
          <p:nvPr/>
        </p:nvPicPr>
        <p:blipFill>
          <a:blip r:embed="rId4"/>
          <a:srcRect l="2174" t="21195" b="7065"/>
          <a:stretch>
            <a:fillRect/>
          </a:stretch>
        </p:blipFill>
        <p:spPr bwMode="auto">
          <a:xfrm>
            <a:off x="6143636" y="3786190"/>
            <a:ext cx="284940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I:\Детский сад\2018-2019 уч.год\Неделя ПСИХОЛОГИИ\Моя неделя ДРУЖБЫ\фото\Новая папка (3)\IMG-20181108-WA0005.jpg"/>
          <p:cNvPicPr>
            <a:picLocks noChangeAspect="1" noChangeArrowheads="1"/>
          </p:cNvPicPr>
          <p:nvPr/>
        </p:nvPicPr>
        <p:blipFill>
          <a:blip r:embed="rId5"/>
          <a:srcRect l="4177" t="24508" r="12284" b="9705"/>
          <a:stretch>
            <a:fillRect/>
          </a:stretch>
        </p:blipFill>
        <p:spPr bwMode="auto">
          <a:xfrm>
            <a:off x="357158" y="928670"/>
            <a:ext cx="285752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I:\Детский сад\2018-2019 уч.год\Неделя ПСИХОЛОГИИ\Моя неделя ДРУЖБЫ\фото\Новая папка (3)\IMG_20181108_1536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929066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14282" y="214290"/>
            <a:ext cx="8572560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Групповые игры, направленные на сплочение коллектива, сотрудничество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(по возрасту на прогулке и в помещении группы)</a:t>
            </a:r>
            <a:endParaRPr lang="ru-RU" b="1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034" name="Picture 10" descr="G:\ФОТО из телефона\2018\IMG_20180306_171005_resized_20180625_065930324.jpg"/>
          <p:cNvPicPr>
            <a:picLocks noChangeAspect="1" noChangeArrowheads="1"/>
          </p:cNvPicPr>
          <p:nvPr/>
        </p:nvPicPr>
        <p:blipFill>
          <a:blip r:embed="rId7" cstate="print"/>
          <a:srcRect t="25000" r="9999"/>
          <a:stretch>
            <a:fillRect/>
          </a:stretch>
        </p:blipFill>
        <p:spPr bwMode="auto">
          <a:xfrm>
            <a:off x="3929058" y="3857628"/>
            <a:ext cx="2143140" cy="238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I:\Детский сад\2018-2019 уч.год\Неделя ПСИХОЛОГИИ\Моя неделя ДРУЖБЫ\фото\Новая папка (3)\IMG_20181108_1019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977" y="1000107"/>
            <a:ext cx="3429023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28596" y="785795"/>
            <a:ext cx="835824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Темы  информационных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стендов, буклетов для родителей: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3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«Влияние </a:t>
            </a:r>
            <a:r>
              <a:rPr kumimoji="0" lang="ru-RU" sz="3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психологического микроклимата семьи на здоровье </a:t>
            </a:r>
            <a:r>
              <a:rPr kumimoji="0" lang="ru-RU" sz="3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ребенка».</a:t>
            </a:r>
            <a:endParaRPr kumimoji="0" lang="ru-RU" sz="30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«Какие </a:t>
            </a:r>
            <a:r>
              <a:rPr lang="ru-RU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мы мамы, какие мы папы</a:t>
            </a:r>
            <a:r>
              <a:rPr lang="ru-RU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?»</a:t>
            </a:r>
            <a:endParaRPr lang="ru-RU" sz="3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«8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вещей, которые нельзя запрещать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ребёнку».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Гендерное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воспитание ребенка в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семье».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«Секреты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правильного развития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ребенка».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6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«Все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ли игры детей  одинаково полезны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?»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rabicPeriod" startAt="6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«Влияние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слов и мыслей на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человека»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3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71472" y="428604"/>
            <a:ext cx="79296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родителей </a:t>
            </a:r>
            <a:r>
              <a:rPr kumimoji="0" lang="ru-RU" sz="20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материалы психологических стендов недели</a:t>
            </a: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G:\ФОТО ВОТЦАПА\IMG-20181102-WA0006.jpg"/>
          <p:cNvPicPr>
            <a:picLocks noChangeAspect="1" noChangeArrowheads="1"/>
          </p:cNvPicPr>
          <p:nvPr/>
        </p:nvPicPr>
        <p:blipFill>
          <a:blip r:embed="rId2"/>
          <a:srcRect l="2479" r="3306" b="1316"/>
          <a:stretch>
            <a:fillRect/>
          </a:stretch>
        </p:blipFill>
        <p:spPr bwMode="auto">
          <a:xfrm>
            <a:off x="500034" y="1000108"/>
            <a:ext cx="8143932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I:\Детский сад\2018-2019 уч.год\Неделя ПСИХОЛОГИИ\Моя неделя ДРУЖБЫ\добрые цитаты для недели\image (2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214290"/>
            <a:ext cx="30718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" name="Picture 1" descr="I:\Детский сад\2018-2019 уч.год\Неделя ПСИХОЛОГИИ\Моя неделя ДРУЖБЫ\добрые цитаты для недели\image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321471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I:\Детский сад\2018-2019 уч.год\Неделя ПСИХОЛОГИИ\Моя неделя ДРУЖБЫ\добрые цитаты для недели\image (2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876"/>
            <a:ext cx="314327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I:\Детский сад\2018-2019 уч.год\Неделя ПСИХОЛОГИИ\Моя неделя ДРУЖБЫ\добрые цитаты для недели\image (3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429000"/>
            <a:ext cx="3220402" cy="3220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I:\Детский сад\2018-2019 уч.год\Неделя ПСИХОЛОГИИ\Моя неделя ДРУЖБЫ\добрые цитаты для недели\image (3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1928802"/>
            <a:ext cx="3074680" cy="307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00034" y="285728"/>
            <a:ext cx="84296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Психологическая игра для педагогов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tabLst>
                <a:tab pos="180975" algn="l"/>
              </a:tabLst>
            </a:pPr>
            <a:r>
              <a:rPr lang="ru-RU" sz="2800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Тайный друг</a:t>
            </a:r>
            <a:r>
              <a:rPr lang="ru-RU" sz="2800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2400" i="1" u="sng" dirty="0" smtClean="0"/>
              <a:t>Цель:</a:t>
            </a:r>
            <a:r>
              <a:rPr lang="ru-RU" sz="2400" dirty="0" smtClean="0"/>
              <a:t> игра способствует психологической разгрузке, повышению общего позитивного эмоционального тонуса, развитию толерантности, доброты и </a:t>
            </a:r>
            <a:r>
              <a:rPr lang="ru-RU" sz="2400" dirty="0" err="1" smtClean="0"/>
              <a:t>взаимоподдержки</a:t>
            </a:r>
            <a:r>
              <a:rPr lang="ru-RU" sz="2400" dirty="0" smtClean="0"/>
              <a:t>.</a:t>
            </a:r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r>
              <a:rPr lang="ru-RU" sz="2400" dirty="0" smtClean="0"/>
              <a:t>		Педагогам необходимо написать и отправить по 5 писем-сердечек с пожеланиями своим коллегам. Пожелания любые: с юмором, в стихах, в прозе и т.д. Подписываться в письмах «от кого» необязательно. Каждый держит в тайне, кому отправил письмо.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571480"/>
          <a:ext cx="8429685" cy="6131512"/>
        </p:xfrm>
        <a:graphic>
          <a:graphicData uri="http://schemas.openxmlformats.org/drawingml/2006/table">
            <a:tbl>
              <a:tblPr/>
              <a:tblGrid>
                <a:gridCol w="1761877"/>
                <a:gridCol w="1163312"/>
                <a:gridCol w="1942817"/>
                <a:gridCol w="1942817"/>
                <a:gridCol w="1618862"/>
              </a:tblGrid>
              <a:tr h="390897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29 марта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latin typeface="Times New Roman"/>
                          <a:ea typeface="Calibri"/>
                          <a:cs typeface="Times New Roman"/>
                        </a:rPr>
                        <a:t>вторник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«День доброты»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 Чтение художественной литературы: </a:t>
                      </a: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«Песенка друзей»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С. Михалков (музыкальное сопровождение).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Просмотр мультфильма "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Винни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Пух"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3.Групповые игры, направленные на сплочение коллектива, сотрудничество (по возрасту на прогулке и в помещении группы)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 Чтение художественной литературы: </a:t>
                      </a: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«Песенка друзей»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С. Михалков (музыкальное сопровождение, </a:t>
                      </a: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«Три поросенка»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пер С. Михалкова </a:t>
                      </a: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(видео сопровождение)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2.Просмотр мультфильма "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Винни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Пух", "38 попугаев"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Рассматривание сюжетных картинок </a:t>
                      </a: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«Уроки доброты»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4.Групповые игры, направленные на сплочение коллектива, сотрудничество (по возрасту на прогулке 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1.Правила дружбы.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2.Увлекательное чтение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3. «Детские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мирилки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4. Групповые игры, направленные на сплочение коллектива, сотрудничество (по возрасту на прогулке)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5.Просмотр мультфильма "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Винни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Пух", "38 попугаев"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09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1.Конкурс для воспитателей «Уголок психологической разгрузки в группе»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1.Конкурс для воспитателей «Уголок психологической разгрузки в группе»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1.Конкурс для воспитателей «Уголок психологической разгрузки в группе»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996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Родители:</a:t>
                      </a: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«Дерево пожеланий» (в фойе сада около поста охраны)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Родители:</a:t>
                      </a: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«Дерево пожеланий» (в фойе сада около поста охраны)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Родители: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«Дерево пожеланий» (в фойе сада около поста охраны)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85794"/>
            <a:ext cx="8543956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/>
                <a:ea typeface="Calibri"/>
                <a:cs typeface="Times New Roman"/>
              </a:rPr>
              <a:t>Конкурс для воспитателей </a:t>
            </a:r>
            <a:r>
              <a:rPr lang="ru-RU" sz="36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3600" dirty="0" smtClean="0">
                <a:latin typeface="Times New Roman"/>
                <a:ea typeface="Calibri"/>
                <a:cs typeface="Times New Roman"/>
              </a:rPr>
            </a:br>
            <a:r>
              <a:rPr lang="ru-RU" sz="3600" b="1" i="1" dirty="0" smtClean="0">
                <a:latin typeface="Times New Roman"/>
                <a:ea typeface="Calibri"/>
                <a:cs typeface="Times New Roman"/>
              </a:rPr>
              <a:t>«Уголок психологической разгрузки в группе»</a:t>
            </a:r>
            <a:r>
              <a:rPr lang="ru-RU" b="1" i="1" dirty="0" smtClean="0">
                <a:ea typeface="Calibri"/>
                <a:cs typeface="Times New Roman"/>
              </a:rPr>
              <a:t/>
            </a:r>
            <a:br>
              <a:rPr lang="ru-RU" b="1" i="1" dirty="0" smtClean="0">
                <a:ea typeface="Calibri"/>
                <a:cs typeface="Times New Roman"/>
              </a:rPr>
            </a:br>
            <a:endParaRPr lang="ru-RU" b="1" i="1" dirty="0"/>
          </a:p>
        </p:txBody>
      </p:sp>
      <p:pic>
        <p:nvPicPr>
          <p:cNvPr id="41986" name="Picture 2" descr="I:\Детский сад\2018-2019 уч.год\Неделя ПСИХОЛОГИИ\Моя неделя ДРУЖБЫ\фото\Новая папка (3)\IMG_20181107_142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2643206" cy="35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I:\Детский сад\2018-2019 уч.год\Неделя ПСИХОЛОГИИ\Моя неделя ДРУЖБЫ\фото\Новая папка (3)\IMG_20181107_144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143380"/>
            <a:ext cx="3429024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I:\Детский сад\2018-2019 уч.год\Неделя ПСИХОЛОГИИ\Моя неделя ДРУЖБЫ\фото\Новая папка (3)\IMG_20181107_1459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785926"/>
            <a:ext cx="3047989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7" name="Picture 3" descr="I:\Детский сад\2018-2019 уч.год\Неделя ПСИХОЛОГИИ\Моя неделя ДРУЖБЫ\фото\Новая папка (3)\IMG_20181107_1446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14752"/>
            <a:ext cx="235743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9" name="Picture 5" descr="I:\Детский сад\2018-2019 уч.год\Неделя ПСИХОЛОГИИ\Моя неделя ДРУЖБЫ\фото\Новая папка (3)\IMG_20181107_1427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1595426"/>
            <a:ext cx="2214560" cy="2952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I:\Детский сад\2018-2019 уч.год\Неделя ПСИХОЛОГИИ\Моя неделя ДРУЖБЫ\фото\Новая папка (3)\IMG_20181109_121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096274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1" y="571480"/>
          <a:ext cx="8572560" cy="5929353"/>
        </p:xfrm>
        <a:graphic>
          <a:graphicData uri="http://schemas.openxmlformats.org/drawingml/2006/table">
            <a:tbl>
              <a:tblPr/>
              <a:tblGrid>
                <a:gridCol w="1791740"/>
                <a:gridCol w="1183031"/>
                <a:gridCol w="1975745"/>
                <a:gridCol w="1975745"/>
                <a:gridCol w="1646299"/>
              </a:tblGrid>
              <a:tr h="207527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30 марта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/>
                          <a:ea typeface="Calibri"/>
                          <a:cs typeface="Times New Roman"/>
                        </a:rPr>
                        <a:t>среда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«День творчества и самовыражения»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Развивающее занятие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«Цветные ладошки»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2.Чтение художественной литературы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Дети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 Беседа </a:t>
                      </a:r>
                      <a:r>
                        <a:rPr lang="ru-RU" sz="14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«Можно ли прожить без друга»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Игра </a:t>
                      </a:r>
                      <a:r>
                        <a:rPr lang="ru-RU" sz="14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«Я хочу с тобой </a:t>
                      </a:r>
                      <a:r>
                        <a:rPr lang="ru-RU" sz="1400" b="1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дружить</a:t>
                      </a:r>
                      <a:r>
                        <a:rPr lang="ru-RU" sz="14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3.Чтение художественной литературы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Развивающее занятие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"Город Дружбы" (1 часть)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2.Игра «Профессор»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1482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психологический ресурсный тренинг «Цвет моего настроения» (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муз.зал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13.15)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психологический ресурсный тренинг «Цвет моего настроения» (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муз.зал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13.15)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психологический ресурсный тренинг «Цвет моего настроения» (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муз.зал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13.15)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371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b="1" i="1" u="sng" dirty="0" err="1">
                          <a:latin typeface="Times New Roman"/>
                          <a:ea typeface="Calibri"/>
                          <a:cs typeface="Times New Roman"/>
                        </a:rPr>
                        <a:t>Дети+родители</a:t>
                      </a: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Конкурс «Мой портрет в лучах солнца» (рисунок, аппликация, поделка)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Для родителей: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Буклет: «Дети рисуют. Цветовая гамма и её значение»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b="1" i="1" u="sng" dirty="0" err="1">
                          <a:latin typeface="Times New Roman"/>
                          <a:ea typeface="Calibri"/>
                          <a:cs typeface="Times New Roman"/>
                        </a:rPr>
                        <a:t>Дети+родители</a:t>
                      </a: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Конкурс «Познакомьтесь –это Я» (стенгазеты)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Для родителей: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Буклет: «Дети рисуют. Цветовая гамма и её значение»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b="1" i="1" u="sng" dirty="0" err="1">
                          <a:latin typeface="Times New Roman"/>
                          <a:ea typeface="Calibri"/>
                          <a:cs typeface="Times New Roman"/>
                        </a:rPr>
                        <a:t>Дети+родители</a:t>
                      </a: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Конкурс «Познакомьтесь –это Я» (стенгазеты)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Для родителей: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Буклет: «Дети рисуют. Цветовая гамма и её значение»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1"/>
            <a:ext cx="8229600" cy="5467369"/>
          </a:xfrm>
        </p:spPr>
        <p:txBody>
          <a:bodyPr/>
          <a:lstStyle/>
          <a:p>
            <a:pPr algn="just">
              <a:buNone/>
            </a:pPr>
            <a:r>
              <a:rPr lang="ru-RU" sz="2200" b="1" dirty="0" smtClean="0"/>
              <a:t>Мероприятия недели. </a:t>
            </a:r>
            <a:r>
              <a:rPr lang="ru-RU" sz="2200" dirty="0" smtClean="0"/>
              <a:t>При проведении необходимо учитывать «</a:t>
            </a:r>
            <a:r>
              <a:rPr lang="ru-RU" sz="2200" dirty="0" err="1" smtClean="0"/>
              <a:t>двуслойность</a:t>
            </a:r>
            <a:r>
              <a:rPr lang="ru-RU" sz="2200" dirty="0" smtClean="0"/>
              <a:t>» проведения мероприятий (фигура и фон). </a:t>
            </a:r>
          </a:p>
          <a:p>
            <a:pPr algn="just">
              <a:buNone/>
            </a:pPr>
            <a:endParaRPr lang="ru-RU" sz="2200" dirty="0" smtClean="0"/>
          </a:p>
          <a:p>
            <a:pPr algn="just">
              <a:buNone/>
            </a:pPr>
            <a:r>
              <a:rPr lang="ru-RU" sz="2200" dirty="0" smtClean="0"/>
              <a:t>Фигурами являются центральные мероприятия дня: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/>
              <a:t>1 день – </a:t>
            </a:r>
            <a:r>
              <a:rPr lang="ru-RU" sz="2200" i="1" dirty="0" smtClean="0"/>
              <a:t>«День настоящего друга»</a:t>
            </a:r>
            <a:r>
              <a:rPr lang="ru-RU" sz="2200" dirty="0" smtClean="0"/>
              <a:t>,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/>
              <a:t>2 день – </a:t>
            </a:r>
            <a:r>
              <a:rPr lang="ru-RU" sz="2200" i="1" dirty="0" smtClean="0"/>
              <a:t>«День доброты»</a:t>
            </a:r>
            <a:r>
              <a:rPr lang="ru-RU" sz="2200" dirty="0" smtClean="0"/>
              <a:t>,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/>
              <a:t>3 день – </a:t>
            </a:r>
            <a:r>
              <a:rPr lang="ru-RU" sz="2200" i="1" dirty="0" smtClean="0"/>
              <a:t>«День творчества и самовыражения»</a:t>
            </a:r>
            <a:r>
              <a:rPr lang="ru-RU" sz="2200" dirty="0" smtClean="0"/>
              <a:t>,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/>
              <a:t> 4 день – </a:t>
            </a:r>
            <a:r>
              <a:rPr lang="ru-RU" sz="2200" i="1" dirty="0" smtClean="0"/>
              <a:t>«День дружной семьи»</a:t>
            </a:r>
            <a:r>
              <a:rPr lang="ru-RU" sz="2200" dirty="0" smtClean="0"/>
              <a:t>.  </a:t>
            </a:r>
          </a:p>
          <a:p>
            <a:pPr algn="just">
              <a:buFont typeface="Wingdings" pitchFamily="2" charset="2"/>
              <a:buChar char="Ø"/>
            </a:pPr>
            <a:endParaRPr lang="ru-RU" sz="2200" dirty="0" smtClean="0"/>
          </a:p>
          <a:p>
            <a:pPr algn="just">
              <a:buNone/>
            </a:pPr>
            <a:r>
              <a:rPr lang="ru-RU" sz="2200" dirty="0" smtClean="0"/>
              <a:t>Фоном являются развешиваемые по детскому саду материалы психологических стендов недели, цитаты с картинками («О смысле жизни, воспитании, настроении, дружбе, счастье, семье и т.п.).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82153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algn="ctr">
              <a:lnSpc>
                <a:spcPct val="115000"/>
              </a:lnSpc>
              <a:spcAft>
                <a:spcPts val="0"/>
              </a:spcAft>
              <a:tabLst>
                <a:tab pos="148590" algn="l"/>
              </a:tabLs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Дети и родители:</a:t>
            </a:r>
            <a:endParaRPr lang="ru-RU" sz="2000" b="1" dirty="0" smtClean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Конкурс «Мой портрет в лучах солнца»</a:t>
            </a:r>
            <a:endParaRPr lang="ru-RU" sz="20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46082" name="Picture 2" descr="I:\Детский сад\2018-2019 уч.год\Неделя ПСИХОЛОГИИ\Моя неделя ДРУЖБЫ\фото\Новая папка (3)\IMG_20181109_121300.jpg"/>
          <p:cNvPicPr>
            <a:picLocks noChangeAspect="1" noChangeArrowheads="1"/>
          </p:cNvPicPr>
          <p:nvPr/>
        </p:nvPicPr>
        <p:blipFill>
          <a:blip r:embed="rId2" cstate="print"/>
          <a:srcRect t="2222" r="5184"/>
          <a:stretch>
            <a:fillRect/>
          </a:stretch>
        </p:blipFill>
        <p:spPr bwMode="auto">
          <a:xfrm>
            <a:off x="285720" y="1142984"/>
            <a:ext cx="2286016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 descr="I:\Детский сад\2018-2019 уч.год\Неделя ПСИХОЛОГИИ\Моя неделя ДРУЖБЫ\фото\Новая папка (3)\IMG_20181109_121328.jpg"/>
          <p:cNvPicPr>
            <a:picLocks noChangeAspect="1" noChangeArrowheads="1"/>
          </p:cNvPicPr>
          <p:nvPr/>
        </p:nvPicPr>
        <p:blipFill>
          <a:blip r:embed="rId3" cstate="print"/>
          <a:srcRect t="10527"/>
          <a:stretch>
            <a:fillRect/>
          </a:stretch>
        </p:blipFill>
        <p:spPr bwMode="auto">
          <a:xfrm>
            <a:off x="6108617" y="1142984"/>
            <a:ext cx="3035383" cy="203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5" descr="I:\Детский сад\2018-2019 уч.год\Неделя ПСИХОЛОГИИ\Моя неделя ДРУЖБЫ\фото\Новая папка (3)\IMG_20181109_121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429132"/>
            <a:ext cx="3071802" cy="230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1" name="Picture 1" descr="I:\Детский сад\2018-2019 уч.год\Неделя ПСИХОЛОГИИ\Моя неделя ДРУЖБЫ\фото\Новая папка (3)\IMG_20181109_120819.jpg"/>
          <p:cNvPicPr>
            <a:picLocks noChangeAspect="1" noChangeArrowheads="1"/>
          </p:cNvPicPr>
          <p:nvPr/>
        </p:nvPicPr>
        <p:blipFill>
          <a:blip r:embed="rId5" cstate="print"/>
          <a:srcRect r="2940" b="2940"/>
          <a:stretch>
            <a:fillRect/>
          </a:stretch>
        </p:blipFill>
        <p:spPr bwMode="auto">
          <a:xfrm>
            <a:off x="2571736" y="1714488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7" name="Picture 7" descr="G:\Фото Умные игры\IMG_20181106_1543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214686"/>
            <a:ext cx="2589609" cy="345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8" name="Picture 8" descr="G:\Фото Умные игры\IMG_20181106_154219.jpg"/>
          <p:cNvPicPr>
            <a:picLocks noChangeAspect="1" noChangeArrowheads="1"/>
          </p:cNvPicPr>
          <p:nvPr/>
        </p:nvPicPr>
        <p:blipFill>
          <a:blip r:embed="rId7" cstate="print"/>
          <a:srcRect l="5714" t="11429" b="8570"/>
          <a:stretch>
            <a:fillRect/>
          </a:stretch>
        </p:blipFill>
        <p:spPr bwMode="auto">
          <a:xfrm>
            <a:off x="3428992" y="4572008"/>
            <a:ext cx="2806455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8143932" cy="1189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algn="ctr">
              <a:lnSpc>
                <a:spcPct val="115000"/>
              </a:lnSpc>
              <a:spcAft>
                <a:spcPts val="0"/>
              </a:spcAft>
              <a:tabLst>
                <a:tab pos="148590" algn="l"/>
              </a:tabLs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Дети и родители:</a:t>
            </a:r>
            <a:endParaRPr lang="ru-RU" sz="2000" b="1" dirty="0" smtClean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Конкурс «Познакомьтесь –это Я» (стенгазеты)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dirty="0"/>
          </a:p>
        </p:txBody>
      </p:sp>
      <p:pic>
        <p:nvPicPr>
          <p:cNvPr id="45058" name="Picture 2" descr="I:\Детский сад\2018-2019 уч.год\Неделя ПСИХОЛОГИИ\Моя неделя ДРУЖБЫ\фото\Новая папка (3)\IMG_20181109_121323.jpg"/>
          <p:cNvPicPr>
            <a:picLocks noChangeAspect="1" noChangeArrowheads="1"/>
          </p:cNvPicPr>
          <p:nvPr/>
        </p:nvPicPr>
        <p:blipFill>
          <a:blip r:embed="rId2" cstate="print"/>
          <a:srcRect t="5263" b="5262"/>
          <a:stretch>
            <a:fillRect/>
          </a:stretch>
        </p:blipFill>
        <p:spPr bwMode="auto">
          <a:xfrm>
            <a:off x="357158" y="3976064"/>
            <a:ext cx="3868825" cy="2596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1" name="Picture 5" descr="I:\Детский сад\2018-2019 уч.год\Неделя ПСИХОЛОГИИ\Моя неделя ДРУЖБЫ\фото\Новая папка (3)\IMG_20181109_120610.jpg"/>
          <p:cNvPicPr>
            <a:picLocks noChangeAspect="1" noChangeArrowheads="1"/>
          </p:cNvPicPr>
          <p:nvPr/>
        </p:nvPicPr>
        <p:blipFill>
          <a:blip r:embed="rId3" cstate="print"/>
          <a:srcRect l="5102" t="2041" b="4081"/>
          <a:stretch>
            <a:fillRect/>
          </a:stretch>
        </p:blipFill>
        <p:spPr bwMode="auto">
          <a:xfrm>
            <a:off x="5099984" y="3852998"/>
            <a:ext cx="3665081" cy="271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 descr="I:\Детский сад\2018-2019 уч.год\Неделя ПСИХОЛОГИИ\Моя неделя ДРУЖБЫ\фото\Новая папка (3)\IMG_20181109_120632.jpg"/>
          <p:cNvPicPr>
            <a:picLocks noChangeAspect="1" noChangeArrowheads="1"/>
          </p:cNvPicPr>
          <p:nvPr/>
        </p:nvPicPr>
        <p:blipFill>
          <a:blip r:embed="rId4" cstate="print"/>
          <a:srcRect t="13953" b="11628"/>
          <a:stretch>
            <a:fillRect/>
          </a:stretch>
        </p:blipFill>
        <p:spPr bwMode="auto">
          <a:xfrm>
            <a:off x="4929190" y="1357298"/>
            <a:ext cx="4095747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9" name="Picture 3" descr="I:\Детский сад\2018-2019 уч.год\Неделя ПСИХОЛОГИИ\Моя неделя ДРУЖБЫ\фото\Новая папка (3)\IMG_20181109_121333.jpg"/>
          <p:cNvPicPr>
            <a:picLocks noChangeAspect="1" noChangeArrowheads="1"/>
          </p:cNvPicPr>
          <p:nvPr/>
        </p:nvPicPr>
        <p:blipFill>
          <a:blip r:embed="rId5" cstate="print"/>
          <a:srcRect l="9375" t="12500" r="2499" b="7499"/>
          <a:stretch>
            <a:fillRect/>
          </a:stretch>
        </p:blipFill>
        <p:spPr bwMode="auto">
          <a:xfrm>
            <a:off x="357158" y="1285860"/>
            <a:ext cx="3567435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I:\Детский сад\2018-2019 уч.год\Неделя ПСИХОЛОГИИ\Моя неделя ДРУЖБЫ\фото\Новая папка (3)\IMG_20181109_1213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786058"/>
            <a:ext cx="2476517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860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Психологический ресурсный тренинг  для педагогов</a:t>
            </a:r>
          </a:p>
          <a:p>
            <a:pPr algn="ctr"/>
            <a:r>
              <a:rPr lang="ru-RU" sz="2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«Цвет моего настроения» </a:t>
            </a:r>
            <a:endParaRPr lang="ru-RU" sz="2000" b="1" dirty="0"/>
          </a:p>
        </p:txBody>
      </p:sp>
      <p:pic>
        <p:nvPicPr>
          <p:cNvPr id="47106" name="Picture 2" descr="I:\Детский сад\2018-2019 уч.год\Неделя ПСИХОЛОГИИ\Моя неделя ДРУЖБЫ\фото\Новая папка (3)\IMG_20181108_135223.jpg"/>
          <p:cNvPicPr>
            <a:picLocks noChangeAspect="1" noChangeArrowheads="1"/>
          </p:cNvPicPr>
          <p:nvPr/>
        </p:nvPicPr>
        <p:blipFill>
          <a:blip r:embed="rId2" cstate="print"/>
          <a:srcRect t="19048"/>
          <a:stretch>
            <a:fillRect/>
          </a:stretch>
        </p:blipFill>
        <p:spPr bwMode="auto">
          <a:xfrm>
            <a:off x="508437" y="1000108"/>
            <a:ext cx="4206407" cy="2553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7" name="Picture 3" descr="I:\Детский сад\2018-2019 уч.год\Неделя ПСИХОЛОГИИ\Моя неделя ДРУЖБЫ\фото\Новая папка (3)\IMG_20181108_135924.jpg"/>
          <p:cNvPicPr>
            <a:picLocks noChangeAspect="1" noChangeArrowheads="1"/>
          </p:cNvPicPr>
          <p:nvPr/>
        </p:nvPicPr>
        <p:blipFill>
          <a:blip r:embed="rId3" cstate="print"/>
          <a:srcRect t="8889" r="17857" b="5184"/>
          <a:stretch>
            <a:fillRect/>
          </a:stretch>
        </p:blipFill>
        <p:spPr bwMode="auto">
          <a:xfrm>
            <a:off x="6072198" y="785794"/>
            <a:ext cx="3071802" cy="240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 descr="I:\Детский сад\2018-2019 уч.год\Неделя ПСИХОЛОГИИ\Моя неделя ДРУЖБЫ\Тренинг Для Педагогов\img20.jpg"/>
          <p:cNvPicPr>
            <a:picLocks noChangeAspect="1" noChangeArrowheads="1"/>
          </p:cNvPicPr>
          <p:nvPr/>
        </p:nvPicPr>
        <p:blipFill>
          <a:blip r:embed="rId4"/>
          <a:srcRect l="11602" t="4825" r="7182" b="4935"/>
          <a:stretch>
            <a:fillRect/>
          </a:stretch>
        </p:blipFill>
        <p:spPr bwMode="auto">
          <a:xfrm>
            <a:off x="4357686" y="3286100"/>
            <a:ext cx="428628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1" name="Picture 7" descr="G:\Фото Умные игры\IMG_20181108_140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571875"/>
            <a:ext cx="2339577" cy="311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285729"/>
          <a:ext cx="8429683" cy="6417251"/>
        </p:xfrm>
        <a:graphic>
          <a:graphicData uri="http://schemas.openxmlformats.org/drawingml/2006/table">
            <a:tbl>
              <a:tblPr/>
              <a:tblGrid>
                <a:gridCol w="1428760"/>
                <a:gridCol w="1285884"/>
                <a:gridCol w="2000264"/>
                <a:gridCol w="2095914"/>
                <a:gridCol w="1618861"/>
              </a:tblGrid>
              <a:tr h="186728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31 марта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smtClean="0">
                          <a:latin typeface="Times New Roman"/>
                          <a:ea typeface="Calibri"/>
                          <a:cs typeface="Times New Roman"/>
                        </a:rPr>
                        <a:t>четверг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latin typeface="Times New Roman"/>
                          <a:ea typeface="Calibri"/>
                          <a:cs typeface="Times New Roman"/>
                        </a:rPr>
                        <a:t>«День дружной семьи»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1.«Моя семья» (беседа с детьми), просмотр 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Просмотр спектакля «О дружбе»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1.«Моя семья» (беседа, рисование и выставка детских работ).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Просмотр спектакля «О дружбе»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1.Развивающее занятие "Город Дружбы" (2 часть) представление макета «Город Дружбы» в фойе группы.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2.Просмотр спектакля «О дружбе»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3120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завершение игры </a:t>
                      </a:r>
                      <a:r>
                        <a:rPr lang="ru-RU" sz="1200" i="1">
                          <a:latin typeface="Times New Roman"/>
                          <a:ea typeface="Calibri"/>
                          <a:cs typeface="Times New Roman"/>
                        </a:rPr>
                        <a:t>«Тайный друг»,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игра </a:t>
                      </a:r>
                      <a:r>
                        <a:rPr lang="ru-RU" sz="1200" i="1">
                          <a:latin typeface="Times New Roman"/>
                          <a:ea typeface="Calibri"/>
                          <a:cs typeface="Times New Roman"/>
                        </a:rPr>
                        <a:t>«Давайте говорить друг другу комплименты»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(муз.зал 13.15)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Дети+Педагоги: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«Я желаю своим родителям…» Красочно оформленная стенгазета с пожеланиями родителям </a:t>
                      </a:r>
                      <a:r>
                        <a:rPr lang="ru-RU" sz="1200" i="1">
                          <a:latin typeface="Times New Roman"/>
                          <a:ea typeface="Calibri"/>
                          <a:cs typeface="Times New Roman"/>
                        </a:rPr>
                        <a:t>(готовится заранее, вывешивается в пятницу).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завершение игры </a:t>
                      </a:r>
                      <a:r>
                        <a:rPr lang="ru-RU" sz="1200" i="1">
                          <a:latin typeface="Times New Roman"/>
                          <a:ea typeface="Calibri"/>
                          <a:cs typeface="Times New Roman"/>
                        </a:rPr>
                        <a:t>«Тайный друг»,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игра </a:t>
                      </a:r>
                      <a:r>
                        <a:rPr lang="ru-RU" sz="1200" i="1">
                          <a:latin typeface="Times New Roman"/>
                          <a:ea typeface="Calibri"/>
                          <a:cs typeface="Times New Roman"/>
                        </a:rPr>
                        <a:t>«Давайте говорить друг другу комплименты»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(муз.зал 13.15)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 err="1">
                          <a:latin typeface="Times New Roman"/>
                          <a:ea typeface="Calibri"/>
                          <a:cs typeface="Times New Roman"/>
                        </a:rPr>
                        <a:t>Дети+Педагоги</a:t>
                      </a: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«Я желаю своим родителям…» Красочно оформленная стенгазета с пожеланиями родителям </a:t>
                      </a:r>
                      <a:r>
                        <a:rPr lang="ru-RU" sz="1200" i="1" dirty="0">
                          <a:latin typeface="Times New Roman"/>
                          <a:ea typeface="Calibri"/>
                          <a:cs typeface="Times New Roman"/>
                        </a:rPr>
                        <a:t>(готовится заранее, вывешивается в пятницу).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200" b="1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завершение игры </a:t>
                      </a:r>
                      <a:r>
                        <a:rPr lang="ru-RU" sz="1200" i="1" dirty="0">
                          <a:latin typeface="Times New Roman"/>
                          <a:ea typeface="Calibri"/>
                          <a:cs typeface="Times New Roman"/>
                        </a:rPr>
                        <a:t>«Тайный друг»,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игра </a:t>
                      </a:r>
                      <a:r>
                        <a:rPr lang="ru-RU" sz="1200" i="1" dirty="0">
                          <a:latin typeface="Times New Roman"/>
                          <a:ea typeface="Calibri"/>
                          <a:cs typeface="Times New Roman"/>
                        </a:rPr>
                        <a:t>«Давайте говорить друг другу комплименты»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муз.зал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13.15)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369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Для родителей: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Буклеты: «Как сделать семью счастливой?»,  «Стили семейного воспитания»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Для родителей: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Буклеты: «Как сделать семью счастливой?»,  «Стили семейного воспитания»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Для родителей: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Буклеты: «Как сделать семью счастливой?»,  «Стили семейного воспитания»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785950"/>
          </a:xfrm>
        </p:spPr>
        <p:txBody>
          <a:bodyPr/>
          <a:lstStyle/>
          <a:p>
            <a:pPr marL="273050" lvl="0" indent="-273050" algn="ctr">
              <a:spcBef>
                <a:spcPct val="20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>Развивающее  занятие на сплочение детского коллектива</a:t>
            </a:r>
            <a:r>
              <a:rPr lang="ru-RU" sz="24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>«Город  Дружбы»</a:t>
            </a:r>
            <a:r>
              <a:rPr lang="ru-RU" sz="24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8715436" cy="5214973"/>
          </a:xfrm>
        </p:spPr>
        <p:txBody>
          <a:bodyPr/>
          <a:lstStyle/>
          <a:p>
            <a:endParaRPr lang="ru-RU" sz="1600" dirty="0" smtClean="0"/>
          </a:p>
          <a:p>
            <a:pPr algn="just">
              <a:buNone/>
            </a:pPr>
            <a:r>
              <a:rPr lang="ru-RU" sz="1800" b="1" dirty="0" smtClean="0"/>
              <a:t>Цель: </a:t>
            </a:r>
            <a:r>
              <a:rPr lang="ru-RU" sz="1800" dirty="0" smtClean="0"/>
              <a:t>создание дружеской атмосферы взаимопомощи, доверия, доброжелательного и открытого общения детей друг с другом в группе.</a:t>
            </a:r>
          </a:p>
          <a:p>
            <a:pPr algn="just">
              <a:buNone/>
            </a:pPr>
            <a:r>
              <a:rPr lang="ru-RU" sz="1800" b="1" dirty="0" smtClean="0"/>
              <a:t>Задачи: </a:t>
            </a:r>
            <a:endParaRPr lang="ru-RU" sz="1800" dirty="0" smtClean="0"/>
          </a:p>
          <a:p>
            <a:pPr lvl="0" algn="just">
              <a:buFont typeface="Wingdings" pitchFamily="2" charset="2"/>
              <a:buChar char="Ø"/>
            </a:pPr>
            <a:r>
              <a:rPr lang="ru-RU" sz="1800" dirty="0" smtClean="0"/>
              <a:t>Развитие у детей навыков совместной деятельности в коллективе, техники вербальной и невербальной коммуникации.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800" dirty="0" smtClean="0"/>
              <a:t>Воспитание доброжелательного отношения друг к другу, развитие у детей социальных навыков и навыков межличностного взаимодействия со сверстниками и взрослыми.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800" dirty="0" smtClean="0"/>
              <a:t>Повышение самооценки личности детей через расширение представлений о себе и других детях, осознание своей собственной уникальности.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800" dirty="0" smtClean="0"/>
              <a:t>Формирование способности выражать словом свои чувства; понимать другого; уметь согласовывать свои действия с действиями партнёра.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800" dirty="0" smtClean="0"/>
              <a:t>Создание комфортной доверительной атмосферы в группе.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800" dirty="0" smtClean="0"/>
              <a:t>Формирование у детей умение применять полученные в ходе занятий знания на практике.</a:t>
            </a:r>
          </a:p>
          <a:p>
            <a:pPr algn="just"/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I:\Детский сад\2018-2019 уч.год\Неделя ПСИХОЛОГИИ\Моя неделя ДРУЖБЫ\фото\Новая папка (3)\IMG-20181108-WA0052.jpg"/>
          <p:cNvPicPr>
            <a:picLocks noChangeAspect="1" noChangeArrowheads="1"/>
          </p:cNvPicPr>
          <p:nvPr/>
        </p:nvPicPr>
        <p:blipFill>
          <a:blip r:embed="rId2"/>
          <a:srcRect l="12500" t="2381" r="10714"/>
          <a:stretch>
            <a:fillRect/>
          </a:stretch>
        </p:blipFill>
        <p:spPr bwMode="auto">
          <a:xfrm>
            <a:off x="5500694" y="285728"/>
            <a:ext cx="3071834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2" descr="I:\Детский сад\2018-2019 уч.год\Неделя ПСИХОЛОГИИ\Моя неделя ДРУЖБЫ\фото\Новая папка (3)\IMG-20181108-WA0051.jpg"/>
          <p:cNvPicPr>
            <a:picLocks noChangeAspect="1" noChangeArrowheads="1"/>
          </p:cNvPicPr>
          <p:nvPr/>
        </p:nvPicPr>
        <p:blipFill>
          <a:blip r:embed="rId3"/>
          <a:srcRect l="3571" t="4762" r="14286"/>
          <a:stretch>
            <a:fillRect/>
          </a:stretch>
        </p:blipFill>
        <p:spPr bwMode="auto">
          <a:xfrm>
            <a:off x="500034" y="285728"/>
            <a:ext cx="3286148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5" name="Picture 3" descr="I:\Детский сад\2018-2019 уч.год\Неделя ПСИХОЛОГИИ\Моя неделя ДРУЖБЫ\фото\Новая папка (3)\IMG-20181108-WA0053.jpg"/>
          <p:cNvPicPr>
            <a:picLocks noChangeAspect="1" noChangeArrowheads="1"/>
          </p:cNvPicPr>
          <p:nvPr/>
        </p:nvPicPr>
        <p:blipFill>
          <a:blip r:embed="rId4"/>
          <a:srcRect t="5230" b="3267"/>
          <a:stretch>
            <a:fillRect/>
          </a:stretch>
        </p:blipFill>
        <p:spPr bwMode="auto">
          <a:xfrm>
            <a:off x="285720" y="4286256"/>
            <a:ext cx="3429024" cy="235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I:\Детский сад\2018-2019 уч.год\Неделя ПСИХОЛОГИИ\Моя неделя ДРУЖБЫ\фото\Новая папка (3)\IMG-20181108-WA0057.jpg"/>
          <p:cNvPicPr>
            <a:picLocks noChangeAspect="1" noChangeArrowheads="1"/>
          </p:cNvPicPr>
          <p:nvPr/>
        </p:nvPicPr>
        <p:blipFill>
          <a:blip r:embed="rId5"/>
          <a:srcRect t="9195" r="2747" b="17241"/>
          <a:stretch>
            <a:fillRect/>
          </a:stretch>
        </p:blipFill>
        <p:spPr bwMode="auto">
          <a:xfrm>
            <a:off x="1857356" y="2857496"/>
            <a:ext cx="5089958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I:\Детский сад\2018-2019 уч.год\Неделя ПСИХОЛОГИИ\Моя неделя ДРУЖБЫ\фото\Новая папка (3)\IMG-20181108-WA0061.jpg"/>
          <p:cNvPicPr>
            <a:picLocks noChangeAspect="1" noChangeArrowheads="1"/>
          </p:cNvPicPr>
          <p:nvPr/>
        </p:nvPicPr>
        <p:blipFill>
          <a:blip r:embed="rId6"/>
          <a:srcRect t="5263" b="18420"/>
          <a:stretch>
            <a:fillRect/>
          </a:stretch>
        </p:blipFill>
        <p:spPr bwMode="auto">
          <a:xfrm>
            <a:off x="4714876" y="4235498"/>
            <a:ext cx="4214016" cy="241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I:\Детский сад\2018-2019 уч.год\Неделя ПСИХОЛОГИИ\Моя неделя ДРУЖБЫ\фото\Новая папка (3)\IMG-20181108-WA0017.jpg"/>
          <p:cNvPicPr>
            <a:picLocks noChangeAspect="1" noChangeArrowheads="1"/>
          </p:cNvPicPr>
          <p:nvPr/>
        </p:nvPicPr>
        <p:blipFill>
          <a:blip r:embed="rId2" cstate="print"/>
          <a:srcRect l="1679" r="7649"/>
          <a:stretch>
            <a:fillRect/>
          </a:stretch>
        </p:blipFill>
        <p:spPr bwMode="auto">
          <a:xfrm>
            <a:off x="4998433" y="571480"/>
            <a:ext cx="414556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4" name="Picture 2" descr="I:\Детский сад\2018-2019 уч.год\Неделя ПСИХОЛОГИИ\Моя неделя ДРУЖБЫ\фото\Новая папка (3)\IMG_20181109_120955.jpg"/>
          <p:cNvPicPr>
            <a:picLocks noChangeAspect="1" noChangeArrowheads="1"/>
          </p:cNvPicPr>
          <p:nvPr/>
        </p:nvPicPr>
        <p:blipFill>
          <a:blip r:embed="rId3" cstate="print"/>
          <a:srcRect t="6977" b="4651"/>
          <a:stretch>
            <a:fillRect/>
          </a:stretch>
        </p:blipFill>
        <p:spPr bwMode="auto">
          <a:xfrm>
            <a:off x="320812" y="3643314"/>
            <a:ext cx="4526913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7" name="Picture 5" descr="I:\Детский сад\2018-2019 уч.год\Неделя ПСИХОЛОГИИ\Моя неделя ДРУЖБЫ\фото\Новая папка (3)\IMG-20181108-WA0063.jpg"/>
          <p:cNvPicPr>
            <a:picLocks noChangeAspect="1" noChangeArrowheads="1"/>
          </p:cNvPicPr>
          <p:nvPr/>
        </p:nvPicPr>
        <p:blipFill>
          <a:blip r:embed="rId4"/>
          <a:srcRect l="10976" t="2439" r="4877" b="7316"/>
          <a:stretch>
            <a:fillRect/>
          </a:stretch>
        </p:blipFill>
        <p:spPr bwMode="auto">
          <a:xfrm>
            <a:off x="5000628" y="3214686"/>
            <a:ext cx="3963844" cy="3188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Фото Умные игры\IMG_20181108_104628.jpg"/>
          <p:cNvPicPr>
            <a:picLocks noChangeAspect="1" noChangeArrowheads="1"/>
          </p:cNvPicPr>
          <p:nvPr/>
        </p:nvPicPr>
        <p:blipFill>
          <a:blip r:embed="rId5" cstate="print"/>
          <a:srcRect t="26041" b="13542"/>
          <a:stretch>
            <a:fillRect/>
          </a:stretch>
        </p:blipFill>
        <p:spPr bwMode="auto">
          <a:xfrm>
            <a:off x="357158" y="285728"/>
            <a:ext cx="4143404" cy="3337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Детский сад\2018-2019 уч.год\Неделя ПСИХОЛОГИИ\Моя неделя ДРУЖБЫ\фото\Новая папка (3)\IMG_20181109_092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419099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Детский сад\2018-2019 уч.год\Неделя ПСИХОЛОГИИ\Моя неделя ДРУЖБЫ\фото\Новая папка (3)\IMG_20181109_093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000108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Детский сад\2018-2019 уч.год\Неделя ПСИХОЛОГИИ\Моя неделя ДРУЖБЫ\фото\Новая папка (3)\IMG_20181109_092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643314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28662" y="214290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/>
                <a:ea typeface="Calibri"/>
                <a:cs typeface="Times New Roman"/>
              </a:rPr>
              <a:t>Просмотр спектакля «О дружбе»</a:t>
            </a:r>
            <a:endParaRPr lang="ru-RU" sz="2800" dirty="0"/>
          </a:p>
        </p:txBody>
      </p:sp>
      <p:pic>
        <p:nvPicPr>
          <p:cNvPr id="1029" name="Picture 5" descr="I:\Детский сад\2018-2019 уч.год\Неделя ПСИХОЛОГИИ\Моя неделя ДРУЖБЫ\фото\Новая папка (3)\IMG_20181109_093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946925"/>
            <a:ext cx="3500430" cy="262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 eaLnBrk="1" hangingPunct="1">
              <a:buNone/>
            </a:pPr>
            <a:r>
              <a:rPr lang="ru-RU" sz="54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chemeClr val="tx1"/>
                  </a:outerShdw>
                </a:effectLst>
                <a:latin typeface="Impact"/>
              </a:rPr>
              <a:t>Спасибо за внимание.</a:t>
            </a:r>
          </a:p>
          <a:p>
            <a:pPr algn="ctr" eaLnBrk="1" hangingPunct="1">
              <a:buNone/>
            </a:pPr>
            <a:endParaRPr lang="ru-RU" sz="5400" kern="10" dirty="0" smtClean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107763" dir="2700000" algn="ctr" rotWithShape="0">
                  <a:schemeClr val="tx1"/>
                </a:outerShdw>
              </a:effectLst>
              <a:latin typeface="Impact"/>
            </a:endParaRPr>
          </a:p>
          <a:p>
            <a:pPr algn="ctr" eaLnBrk="1" hangingPunct="1">
              <a:buNone/>
            </a:pPr>
            <a:r>
              <a:rPr lang="ru-RU" sz="5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Творческих вам успехов!</a:t>
            </a:r>
            <a:endParaRPr lang="ru-RU" sz="5400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1" y="1500175"/>
          <a:ext cx="8572561" cy="5072098"/>
        </p:xfrm>
        <a:graphic>
          <a:graphicData uri="http://schemas.openxmlformats.org/drawingml/2006/table">
            <a:tbl>
              <a:tblPr/>
              <a:tblGrid>
                <a:gridCol w="1791739"/>
                <a:gridCol w="1183031"/>
                <a:gridCol w="1975746"/>
                <a:gridCol w="1975746"/>
                <a:gridCol w="1646299"/>
              </a:tblGrid>
              <a:tr h="31694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Дата День недели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Тема дня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Группы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06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Младшие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Средние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Старшие, подготовительные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2128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28 марта </a:t>
                      </a:r>
                      <a:r>
                        <a:rPr lang="ru-RU" sz="1200" i="1" dirty="0" smtClean="0">
                          <a:latin typeface="Times New Roman"/>
                          <a:ea typeface="Calibri"/>
                          <a:cs typeface="Times New Roman"/>
                        </a:rPr>
                        <a:t>понедельник</a:t>
                      </a:r>
                      <a:endParaRPr lang="ru-RU" sz="12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«День настоящего друга»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r>
                        <a:rPr lang="ru-RU" sz="1050" u="sng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1.Беседа о дружбе.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Чтение художественной литературы: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«Теремок»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обр. Ушинского,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«Игрушки»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А.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Барто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3.Групповые игры, направленные на сплочение коллектива, сотрудничество(по возрасту на прогулке и в помещении группы)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 dirty="0">
                          <a:latin typeface="Times New Roman"/>
                          <a:ea typeface="Calibri"/>
                          <a:cs typeface="Times New Roman"/>
                        </a:rPr>
                        <a:t> Дети:</a:t>
                      </a:r>
                      <a:r>
                        <a:rPr lang="ru-RU" sz="1050" u="sng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1.Беседа о дружбе.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«Кто такой друг»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Чтение художественной литературы: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«Игрушки»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А.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Барто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Г. Остер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«Советы непослушным детям»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Л. Н. Толстой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«Два товарища»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И. Калинина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«Как Сашу обожгла крапива»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Рисование портрета друга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4.Групповые игры, направленные на сплочение коллектива, сотрудничество (по возрасту на прогулке)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r>
                        <a:rPr lang="ru-RU" sz="1050" u="sng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1.Беседа о дружбе.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2.Игра «Ситуации»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3.Работа с пословицами и поговорками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09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4.Игра «Я – Всезнайка»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050" dirty="0" err="1">
                          <a:latin typeface="Times New Roman"/>
                          <a:ea typeface="Calibri"/>
                          <a:cs typeface="Times New Roman"/>
                        </a:rPr>
                        <a:t>подг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. гр.)</a:t>
                      </a:r>
                      <a:r>
                        <a:rPr lang="ru-RU" sz="1050" b="1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5.Групповые игры, направленные на сплочение коллектива, сотрудничество (по возрасту на прогулке)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584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1. Игра </a:t>
                      </a:r>
                      <a:r>
                        <a:rPr lang="ru-RU" sz="1050" i="1">
                          <a:latin typeface="Times New Roman"/>
                          <a:ea typeface="Calibri"/>
                          <a:cs typeface="Times New Roman"/>
                        </a:rPr>
                        <a:t>«Тайный друг»</a:t>
                      </a: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 (муз.зал 13.15)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1.Игра </a:t>
                      </a:r>
                      <a:r>
                        <a:rPr lang="ru-RU" sz="1050" i="1" dirty="0">
                          <a:latin typeface="Times New Roman"/>
                          <a:ea typeface="Calibri"/>
                          <a:cs typeface="Times New Roman"/>
                        </a:rPr>
                        <a:t>«Тайный друг»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050" dirty="0" err="1">
                          <a:latin typeface="Times New Roman"/>
                          <a:ea typeface="Calibri"/>
                          <a:cs typeface="Times New Roman"/>
                        </a:rPr>
                        <a:t>муз.зал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13.15)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1.Игра </a:t>
                      </a:r>
                      <a:r>
                        <a:rPr lang="ru-RU" sz="1050" i="1" dirty="0">
                          <a:latin typeface="Times New Roman"/>
                          <a:ea typeface="Calibri"/>
                          <a:cs typeface="Times New Roman"/>
                        </a:rPr>
                        <a:t>«Тайный друг»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050" dirty="0" err="1">
                          <a:latin typeface="Times New Roman"/>
                          <a:ea typeface="Calibri"/>
                          <a:cs typeface="Times New Roman"/>
                        </a:rPr>
                        <a:t>муз.зал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13.15)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7790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>
                          <a:latin typeface="Times New Roman"/>
                          <a:ea typeface="Calibri"/>
                          <a:cs typeface="Times New Roman"/>
                        </a:rPr>
                        <a:t>Для родителей :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материалы психологических стендов недели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>
                          <a:latin typeface="Times New Roman"/>
                          <a:ea typeface="Calibri"/>
                          <a:cs typeface="Times New Roman"/>
                        </a:rPr>
                        <a:t>Для родителей :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материалы психологических стендов недели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 dirty="0">
                          <a:latin typeface="Times New Roman"/>
                          <a:ea typeface="Calibri"/>
                          <a:cs typeface="Times New Roman"/>
                        </a:rPr>
                        <a:t>Для родителей :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материалы психологических стендов недели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</a:tbl>
          </a:graphicData>
        </a:graphic>
      </p:graphicFrame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642918"/>
            <a:ext cx="750099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7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Неделя психологии в детском саду «Неделя дружбы»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7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План мероприятий: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7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ро ноут\Pictures\051120152001.jpg"/>
          <p:cNvPicPr>
            <a:picLocks noChangeAspect="1" noChangeArrowheads="1"/>
          </p:cNvPicPr>
          <p:nvPr/>
        </p:nvPicPr>
        <p:blipFill>
          <a:blip r:embed="rId2" cstate="print"/>
          <a:srcRect l="4211" t="12632" r="3158" b="7368"/>
          <a:stretch>
            <a:fillRect/>
          </a:stretch>
        </p:blipFill>
        <p:spPr bwMode="auto">
          <a:xfrm>
            <a:off x="760720" y="1643049"/>
            <a:ext cx="7454618" cy="48285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071546"/>
            <a:ext cx="7072362" cy="50006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«КАК НАУЧИТЬСЯ ДРУЖИТЬ?»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42910" y="428604"/>
            <a:ext cx="8229600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rgbClr val="002B82"/>
                </a:solidFill>
                <a:latin typeface="Arial" pitchFamily="34" charset="0"/>
                <a:ea typeface="+mj-ea"/>
                <a:cs typeface="Arial" pitchFamily="34" charset="0"/>
              </a:rPr>
              <a:t>Кейс учебно-методических материалов</a:t>
            </a:r>
          </a:p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rgbClr val="002B82"/>
                </a:solidFill>
                <a:latin typeface="Arial" pitchFamily="34" charset="0"/>
                <a:ea typeface="+mj-ea"/>
                <a:cs typeface="Arial" pitchFamily="34" charset="0"/>
              </a:rPr>
              <a:t>для занятий с детьми старшего дошкольного возраста в рамках проведения «Недели дружбы» в детском саду №66 «Непоседы» по теме:  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B8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600400" cy="3361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БЕСЕДА О ДРУЖБЕ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5536" y="836712"/>
            <a:ext cx="3600400" cy="1440160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Педагог читает детям стихотворение: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dirty="0" smtClean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Очень жить на свете туго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Без подруги или друга.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Без тебя и твой щенок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Нестерпимо одинок.</a:t>
            </a:r>
            <a:endParaRPr lang="ru-RU" sz="1400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95536" y="2348880"/>
            <a:ext cx="3600400" cy="1440160"/>
          </a:xfrm>
          <a:prstGeom prst="rect">
            <a:avLst/>
          </a:prstGeom>
          <a:solidFill>
            <a:srgbClr val="FFF7F7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003E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Педагог спрашивает у каждого ребёнка, кто его лучший друг и почему им хорошо вместе.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dirty="0" smtClean="0">
              <a:solidFill>
                <a:srgbClr val="003E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3E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Делают вывод:  </a:t>
            </a:r>
            <a:r>
              <a:rPr lang="ru-RU" sz="1200" dirty="0" smtClean="0">
                <a:solidFill>
                  <a:srgbClr val="003E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– это тот, с кем тебе интересно, хорошо, кого ты рад видеть, кто всегда поможет в беде, который успокоит и поможет, с кем у тебя много общего.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211960" y="332656"/>
            <a:ext cx="4432006" cy="6192688"/>
          </a:xfrm>
          <a:prstGeom prst="rect">
            <a:avLst/>
          </a:prstGeom>
          <a:solidFill>
            <a:srgbClr val="F7FFFB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Педагог предлагает детям послушать историю, которая случилась в одном детском саду: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dirty="0" smtClean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Нехорошая история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 ребят сегодня Рая</a:t>
            </a:r>
            <a:b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Отобрала самолёт,</a:t>
            </a:r>
            <a:b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Медвежонка, попугая,</a:t>
            </a:r>
            <a:b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Паровоз и пароход.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Утку, дудку, крокодила</a:t>
            </a:r>
            <a:b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Утащила в уголок,</a:t>
            </a:r>
            <a:b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рукой загородила,</a:t>
            </a:r>
            <a:b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Чтоб никто отнять не мог,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 ребята говорят: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Забирай хоть всё подряд,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Обойдёмся мы без мишки,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Нам не нужен пароход,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Поиграем в кошки-мышки,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Чур, я – мышка,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Чур, я – кот.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Вот за кошкою вприпрыжку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Побежал Никита-кот…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Хорошо Наташу-мышку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Охраняет хоровод!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Пропустили мышку в круг –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Опустили двадцать рук: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Убирайся, хитрый кот,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Для тебя закрыт проход! –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Все так весело играют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хохочут, и шумят,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 в углу у бедной Раи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идёт игра на лад;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 неё томится утка, –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ныряет, не плывёт;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 неё певунья-дудка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Скучным голосом поёт!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сдержала Рая слёз,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Рая нос повесила;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 неё игрушек – воз,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 играть невесело! (</a:t>
            </a:r>
            <a:r>
              <a:rPr lang="ru-RU" sz="1000" i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Е. Серова)</a:t>
            </a:r>
            <a:endParaRPr lang="ru-RU" sz="10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602" name="Picture 2" descr="Екатерина Серова - Нехорошая истор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124744"/>
            <a:ext cx="2232248" cy="2130319"/>
          </a:xfrm>
          <a:prstGeom prst="rect">
            <a:avLst/>
          </a:prstGeom>
          <a:noFill/>
        </p:spPr>
      </p:pic>
      <p:pic>
        <p:nvPicPr>
          <p:cNvPr id="25604" name="Picture 4" descr="Екатерина Серова - Нехорошая истор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717032"/>
            <a:ext cx="2282189" cy="2160240"/>
          </a:xfrm>
          <a:prstGeom prst="rect">
            <a:avLst/>
          </a:prstGeom>
          <a:noFill/>
        </p:spPr>
      </p:pic>
      <p:pic>
        <p:nvPicPr>
          <p:cNvPr id="25606" name="Picture 6" descr="Екатерина Серова - Нехорошая истор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933056"/>
            <a:ext cx="2590800" cy="2362200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1520" y="6497960"/>
            <a:ext cx="8640960" cy="243408"/>
          </a:xfrm>
          <a:prstGeom prst="rect">
            <a:avLst/>
          </a:prstGeom>
          <a:solidFill>
            <a:srgbClr val="E4FFC9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Вопросы детям: </a:t>
            </a: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Почему так произошло? Что можно делать вместе, а в одиночку не получится?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4214842" cy="29684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СТИХОТВОРЕНИЕ О ДРУГЕ</a:t>
            </a:r>
            <a:endParaRPr lang="ru-RU" sz="1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00034" y="1071546"/>
            <a:ext cx="4214842" cy="5214974"/>
          </a:xfrm>
          <a:prstGeom prst="rect">
            <a:avLst/>
          </a:prstGeom>
          <a:solidFill>
            <a:srgbClr val="EFFFEF"/>
          </a:solidFill>
          <a:ln w="57150" cap="sq" cmpd="dbl"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- это тот, кто тебя понимает.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- это тот, кто с тобою страдает.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не покинет тебя никогда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остается с тобой навсегда.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никогда тебя не обидит,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- это тот, кто тебя насквозь видит.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если с тобой приключится беда,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Только от друга жди помощь тогда...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и советом мудрым поможет,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Если тебя изнутри что-то гложет.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если вдруг стало тебе «горячо»,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Ты обопрись на друга плечо.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Лишь другу ты можешь доверить секрет,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Ведь между друзьями предательства нет.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тот у кого миллионы друзей,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Намного богаче всех королей.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даже когда никого нет вокруг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Незримо с тобою твой лучший друг…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857752" y="3071810"/>
            <a:ext cx="385765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 вы понимаете фразу:</a:t>
            </a:r>
          </a:p>
          <a:p>
            <a:pPr>
              <a:spcBef>
                <a:spcPct val="0"/>
              </a:spcBef>
            </a:pPr>
            <a:r>
              <a:rPr lang="ru-RU" sz="20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«И тот у кого миллионы друзей,</a:t>
            </a:r>
          </a:p>
          <a:p>
            <a:pPr>
              <a:spcBef>
                <a:spcPct val="0"/>
              </a:spcBef>
            </a:pPr>
            <a:r>
              <a:rPr lang="ru-RU" sz="20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Намного богаче всех королей»?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8596" y="357166"/>
            <a:ext cx="6715172" cy="29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Послушайте стихотворение и запомните, каким должен быть настоящий друг</a:t>
            </a:r>
            <a:endParaRPr lang="ru-RU" sz="14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218" name="Picture 2" descr="https://ds04.infourok.ru/uploads/ex/09c5/00039fbc-b1ee4ebe/hello_html_7d9dcb3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857232"/>
            <a:ext cx="3796702" cy="2263784"/>
          </a:xfrm>
          <a:prstGeom prst="rect">
            <a:avLst/>
          </a:prstGeom>
          <a:noFill/>
        </p:spPr>
      </p:pic>
      <p:pic>
        <p:nvPicPr>
          <p:cNvPr id="10244" name="Picture 4" descr="http://www.soupmagazine.net/stepbystepcounselingllc/wp-content/uploads/2015/10/bigstock-Group-Of-Colored-Children-8005413.jpg"/>
          <p:cNvPicPr>
            <a:picLocks noChangeAspect="1" noChangeArrowheads="1"/>
          </p:cNvPicPr>
          <p:nvPr/>
        </p:nvPicPr>
        <p:blipFill>
          <a:blip r:embed="rId3" cstate="print"/>
          <a:srcRect r="25000"/>
          <a:stretch>
            <a:fillRect/>
          </a:stretch>
        </p:blipFill>
        <p:spPr bwMode="auto">
          <a:xfrm>
            <a:off x="4929190" y="4143380"/>
            <a:ext cx="3857652" cy="2388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429256" y="1000108"/>
            <a:ext cx="3071834" cy="2714644"/>
          </a:xfrm>
          <a:prstGeom prst="rect">
            <a:avLst/>
          </a:prstGeom>
          <a:solidFill>
            <a:srgbClr val="EFFFEF"/>
          </a:solidFill>
          <a:ln w="34925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200" name="Picture 8" descr="http://www.coollady.ru/pic/0003/032/2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590" b="4607"/>
          <a:stretch>
            <a:fillRect/>
          </a:stretch>
        </p:blipFill>
        <p:spPr bwMode="auto">
          <a:xfrm>
            <a:off x="6643702" y="2857496"/>
            <a:ext cx="634575" cy="500066"/>
          </a:xfrm>
          <a:prstGeom prst="rect">
            <a:avLst/>
          </a:prstGeom>
          <a:solidFill>
            <a:srgbClr val="EFFFEF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357166"/>
            <a:ext cx="6500858" cy="65403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СИТУАЦИИ ДЛЯ ОБСУЖДЕНИЯ С ДЕТЬМИ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596" y="1000108"/>
            <a:ext cx="4500594" cy="4214842"/>
          </a:xfrm>
          <a:prstGeom prst="rect">
            <a:avLst/>
          </a:prstGeom>
          <a:solidFill>
            <a:srgbClr val="FFFFD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buClr>
                <a:srgbClr val="FF0000"/>
              </a:buClr>
            </a:pPr>
            <a:endParaRPr lang="ru-RU" sz="16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</a:t>
            </a:r>
            <a:r>
              <a:rPr lang="ru-RU" sz="1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Чтение стихотворения:</a:t>
            </a:r>
          </a:p>
          <a:p>
            <a:pPr algn="r">
              <a:spcBef>
                <a:spcPct val="0"/>
              </a:spcBef>
              <a:buClr>
                <a:srgbClr val="FF0000"/>
              </a:buClr>
            </a:pPr>
            <a:r>
              <a:rPr lang="ru-RU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ru-RU" sz="10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Елена Благинина</a:t>
            </a:r>
            <a:endParaRPr lang="ru-RU" sz="10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ru-RU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Подарок</a:t>
            </a:r>
            <a:endParaRPr lang="ru-RU" sz="1600" i="1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Пришла ко мне подружка,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мы играли с ней.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вот одна игрушка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Вдруг приглянулась ей: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Лягушка заводная,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Весёлая, смешная.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Мне скучно без игрушки -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Любимая была, -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 всё-таки подружке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Лягушку отдала.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endParaRPr lang="ru-RU" sz="1000" b="1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Правильно ли поступила девочка? 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 ты будешь вести себя в этом случае?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8596" y="5286388"/>
            <a:ext cx="4500594" cy="428628"/>
          </a:xfrm>
          <a:prstGeom prst="rect">
            <a:avLst/>
          </a:prstGeom>
          <a:solidFill>
            <a:srgbClr val="FFF7F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</a:t>
            </a:r>
            <a:r>
              <a:rPr lang="ru-RU" sz="1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Твой друг заболел. Что ты будешь делать?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8596" y="5857892"/>
            <a:ext cx="4500594" cy="642942"/>
          </a:xfrm>
          <a:prstGeom prst="rect">
            <a:avLst/>
          </a:prstGeom>
          <a:solidFill>
            <a:srgbClr val="EBFFE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3. </a:t>
            </a:r>
            <a:r>
              <a:rPr lang="ru-RU" sz="1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 поведёт себя твой друг, если ты попадёшь в беду?</a:t>
            </a:r>
            <a:endParaRPr lang="ru-RU" sz="16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194" name="Picture 2" descr="http://news-war.ru/photos/legkie-tantsy-dlya-11-letnih-detey-veselye-17987-large.jpg"/>
          <p:cNvPicPr>
            <a:picLocks noChangeAspect="1" noChangeArrowheads="1"/>
          </p:cNvPicPr>
          <p:nvPr/>
        </p:nvPicPr>
        <p:blipFill>
          <a:blip r:embed="rId3" cstate="print"/>
          <a:srcRect r="48795"/>
          <a:stretch>
            <a:fillRect/>
          </a:stretch>
        </p:blipFill>
        <p:spPr bwMode="auto">
          <a:xfrm>
            <a:off x="5345336" y="1285860"/>
            <a:ext cx="1298366" cy="2133973"/>
          </a:xfrm>
          <a:prstGeom prst="rect">
            <a:avLst/>
          </a:prstGeom>
          <a:noFill/>
        </p:spPr>
      </p:pic>
      <p:pic>
        <p:nvPicPr>
          <p:cNvPr id="7" name="Picture 2" descr="http://news-war.ru/photos/legkie-tantsy-dlya-11-letnih-detey-veselye-17987-large.jpg"/>
          <p:cNvPicPr>
            <a:picLocks noChangeAspect="1" noChangeArrowheads="1"/>
          </p:cNvPicPr>
          <p:nvPr/>
        </p:nvPicPr>
        <p:blipFill>
          <a:blip r:embed="rId4" cstate="print"/>
          <a:srcRect l="48644"/>
          <a:stretch>
            <a:fillRect/>
          </a:stretch>
        </p:blipFill>
        <p:spPr bwMode="auto">
          <a:xfrm>
            <a:off x="7286645" y="1214422"/>
            <a:ext cx="1258596" cy="2062535"/>
          </a:xfrm>
          <a:prstGeom prst="rect">
            <a:avLst/>
          </a:prstGeom>
          <a:noFill/>
        </p:spPr>
      </p:pic>
      <p:pic>
        <p:nvPicPr>
          <p:cNvPr id="9217" name="Picture 1" descr="C:\Users\про ноут\Pictures\ключи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2857496"/>
            <a:ext cx="232307" cy="252411"/>
          </a:xfrm>
          <a:prstGeom prst="rect">
            <a:avLst/>
          </a:prstGeom>
          <a:solidFill>
            <a:srgbClr val="EFFFEF"/>
          </a:solidFill>
        </p:spPr>
      </p:pic>
      <p:pic>
        <p:nvPicPr>
          <p:cNvPr id="9219" name="Picture 3" descr="http://binarynews.ru/photos/bolnoy-rebenok-kartinki-dlya-detey-14871-la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000504"/>
            <a:ext cx="3071834" cy="2303875"/>
          </a:xfrm>
          <a:prstGeom prst="rect">
            <a:avLst/>
          </a:prstGeom>
          <a:noFill/>
          <a:ln w="44450">
            <a:solidFill>
              <a:srgbClr val="FFFF2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lanetadetstva.net/wp-content/uploads/2017/02/logopedicheskaya-igra-puteshestvie-differenciaciya-zvukov-sh-s-2-300x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071678"/>
            <a:ext cx="2857500" cy="22669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357166"/>
            <a:ext cx="3929090" cy="42862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ДЕТСКИЕ МИРИЛКИ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214678" y="1214422"/>
            <a:ext cx="2357454" cy="642942"/>
          </a:xfrm>
          <a:prstGeom prst="rect">
            <a:avLst/>
          </a:prstGeom>
          <a:solidFill>
            <a:srgbClr val="FFF7F7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/>
              <a:t>Не дерись, не дерись,</a:t>
            </a:r>
            <a:br>
              <a:rPr lang="ru-RU" sz="1600" dirty="0" smtClean="0"/>
            </a:br>
            <a:r>
              <a:rPr lang="ru-RU" sz="1600" dirty="0" smtClean="0"/>
              <a:t>Ну-ка быстро помирись!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0034" y="785794"/>
            <a:ext cx="7786742" cy="29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Познакомьте детей с «</a:t>
            </a:r>
            <a:r>
              <a:rPr lang="ru-RU" sz="1400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мирилками</a:t>
            </a: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». Спросите, какие «</a:t>
            </a:r>
            <a:r>
              <a:rPr lang="ru-RU" sz="1400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мирилки</a:t>
            </a: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 знают они.</a:t>
            </a:r>
            <a:endParaRPr lang="ru-RU" sz="14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6215074" y="3071810"/>
            <a:ext cx="2428892" cy="1571636"/>
          </a:xfrm>
          <a:prstGeom prst="rect">
            <a:avLst/>
          </a:prstGeom>
          <a:solidFill>
            <a:srgbClr val="FFF7F7"/>
          </a:solidFill>
        </p:spPr>
        <p:txBody>
          <a:bodyPr vert="horz" lIns="91440" tIns="45720" rIns="91440" bIns="45720" rtlCol="0">
            <a:noAutofit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Мирись, мирись, мирись</a:t>
            </a:r>
            <a:br>
              <a:rPr lang="ru-RU" sz="1400" dirty="0" smtClean="0"/>
            </a:br>
            <a:r>
              <a:rPr lang="ru-RU" sz="1400" dirty="0" smtClean="0"/>
              <a:t>И больше не дерись.</a:t>
            </a:r>
            <a:br>
              <a:rPr lang="ru-RU" sz="1400" dirty="0" smtClean="0"/>
            </a:br>
            <a:r>
              <a:rPr lang="ru-RU" sz="1400" dirty="0" smtClean="0"/>
              <a:t>А если будешь драться,</a:t>
            </a:r>
            <a:br>
              <a:rPr lang="ru-RU" sz="1400" dirty="0" smtClean="0"/>
            </a:br>
            <a:r>
              <a:rPr lang="ru-RU" sz="1400" dirty="0" smtClean="0"/>
              <a:t>То я буду кусаться.</a:t>
            </a:r>
            <a:br>
              <a:rPr lang="ru-RU" sz="1400" dirty="0" smtClean="0"/>
            </a:br>
            <a:r>
              <a:rPr lang="ru-RU" sz="1400" dirty="0" smtClean="0"/>
              <a:t>А кусаться нам нельзя,</a:t>
            </a:r>
            <a:br>
              <a:rPr lang="ru-RU" sz="1400" dirty="0" smtClean="0"/>
            </a:br>
            <a:r>
              <a:rPr lang="ru-RU" sz="1400" dirty="0" smtClean="0"/>
              <a:t>Потому что мы друзья!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28596" y="4572008"/>
            <a:ext cx="5072098" cy="1643074"/>
          </a:xfrm>
          <a:prstGeom prst="rect">
            <a:avLst/>
          </a:prstGeom>
          <a:solidFill>
            <a:srgbClr val="EBFFF5"/>
          </a:solidFill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endParaRPr lang="ru-RU" sz="1600" dirty="0" smtClean="0"/>
          </a:p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Мы не будем больше злиться, 	</a:t>
            </a:r>
            <a:r>
              <a:rPr lang="ru-RU" sz="1400" i="1" dirty="0" smtClean="0">
                <a:solidFill>
                  <a:srgbClr val="C00000"/>
                </a:solidFill>
              </a:rPr>
              <a:t>Дети сцепляются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Мы решили помириться, 	</a:t>
            </a:r>
            <a:r>
              <a:rPr lang="ru-RU" sz="1400" i="1" dirty="0" smtClean="0">
                <a:solidFill>
                  <a:srgbClr val="C00000"/>
                </a:solidFill>
              </a:rPr>
              <a:t>мизинчиками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Злюка, уходи от нас! 		</a:t>
            </a:r>
            <a:r>
              <a:rPr lang="ru-RU" sz="1400" i="1" dirty="0" err="1" smtClean="0">
                <a:solidFill>
                  <a:srgbClr val="C00000"/>
                </a:solidFill>
              </a:rPr>
              <a:t>Как-бы</a:t>
            </a:r>
            <a:r>
              <a:rPr lang="ru-RU" sz="1400" i="1" dirty="0" smtClean="0">
                <a:solidFill>
                  <a:srgbClr val="C00000"/>
                </a:solidFill>
              </a:rPr>
              <a:t> стряхивают с рук грязь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Мы опять друзья сейчас! 	</a:t>
            </a:r>
            <a:r>
              <a:rPr lang="ru-RU" sz="1400" i="1" dirty="0" smtClean="0">
                <a:solidFill>
                  <a:srgbClr val="C00000"/>
                </a:solidFill>
              </a:rPr>
              <a:t>Обнимаются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715008" y="1214422"/>
            <a:ext cx="2857520" cy="1571636"/>
          </a:xfrm>
          <a:prstGeom prst="rect">
            <a:avLst/>
          </a:prstGeom>
          <a:solidFill>
            <a:srgbClr val="F3FAFF"/>
          </a:solidFill>
        </p:spPr>
        <p:txBody>
          <a:bodyPr vert="horz" lIns="91440" tIns="45720" rIns="91440" bIns="45720" rtlCol="0">
            <a:noAutofit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Хватит нам уже сердиться,</a:t>
            </a:r>
            <a:br>
              <a:rPr lang="ru-RU" sz="1400" dirty="0" smtClean="0"/>
            </a:br>
            <a:r>
              <a:rPr lang="ru-RU" sz="1400" dirty="0" smtClean="0"/>
              <a:t>Поскорей давай мириться:</a:t>
            </a:r>
            <a:br>
              <a:rPr lang="ru-RU" sz="1400" dirty="0" smtClean="0"/>
            </a:br>
            <a:r>
              <a:rPr lang="ru-RU" sz="1400" dirty="0" smtClean="0"/>
              <a:t>- Ты мой друг! И я твой друг! –</a:t>
            </a:r>
          </a:p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Это знают все вокруг.</a:t>
            </a:r>
            <a:br>
              <a:rPr lang="ru-RU" sz="1400" dirty="0" smtClean="0"/>
            </a:br>
            <a:r>
              <a:rPr lang="ru-RU" sz="1400" dirty="0" smtClean="0"/>
              <a:t>Мы обиды все забудем</a:t>
            </a:r>
            <a:br>
              <a:rPr lang="ru-RU" sz="1400" dirty="0" smtClean="0"/>
            </a:br>
            <a:r>
              <a:rPr lang="ru-RU" sz="1400" dirty="0" smtClean="0"/>
              <a:t>И дружить, как прежде будем!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5940152" y="4941168"/>
            <a:ext cx="2643206" cy="1114419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Давайте все мириться</a:t>
            </a:r>
            <a:br>
              <a:rPr lang="ru-RU" sz="1400" dirty="0" smtClean="0"/>
            </a:br>
            <a:r>
              <a:rPr lang="ru-RU" sz="1400" dirty="0" smtClean="0"/>
              <a:t>Игрушками делиться.</a:t>
            </a:r>
            <a:br>
              <a:rPr lang="ru-RU" sz="1400" dirty="0" smtClean="0"/>
            </a:br>
            <a:r>
              <a:rPr lang="ru-RU" sz="1400" dirty="0" smtClean="0"/>
              <a:t>А кто не станет мириться-</a:t>
            </a:r>
            <a:br>
              <a:rPr lang="ru-RU" sz="1400" dirty="0" smtClean="0"/>
            </a:br>
            <a:r>
              <a:rPr lang="ru-RU" sz="1400" dirty="0" smtClean="0"/>
              <a:t>С тем не будем водиться!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28596" y="3071810"/>
            <a:ext cx="2857520" cy="1143008"/>
          </a:xfrm>
          <a:prstGeom prst="rect">
            <a:avLst/>
          </a:prstGeom>
          <a:solidFill>
            <a:srgbClr val="EEFFDD"/>
          </a:solidFill>
        </p:spPr>
        <p:txBody>
          <a:bodyPr vert="horz" lIns="91440" tIns="45720" rIns="91440" bIns="45720" rtlCol="0">
            <a:noAutofit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Чем ругаться и дразниться</a:t>
            </a:r>
            <a:br>
              <a:rPr lang="ru-RU" sz="1400" dirty="0" smtClean="0"/>
            </a:br>
            <a:r>
              <a:rPr lang="ru-RU" sz="1400" dirty="0" smtClean="0"/>
              <a:t>Лучше нам с тобой мириться!</a:t>
            </a:r>
            <a:br>
              <a:rPr lang="ru-RU" sz="1400" dirty="0" smtClean="0"/>
            </a:br>
            <a:r>
              <a:rPr lang="ru-RU" sz="1400" dirty="0" smtClean="0"/>
              <a:t>Очень скучно в ссоре жить,</a:t>
            </a:r>
            <a:br>
              <a:rPr lang="ru-RU" sz="1400" dirty="0" smtClean="0"/>
            </a:br>
            <a:r>
              <a:rPr lang="ru-RU" sz="1400" dirty="0" smtClean="0"/>
              <a:t>Потому – давай дружить!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428596" y="1571612"/>
            <a:ext cx="2643206" cy="1143008"/>
          </a:xfrm>
          <a:prstGeom prst="rect">
            <a:avLst/>
          </a:prstGeom>
          <a:solidFill>
            <a:srgbClr val="FFFFD9"/>
          </a:solidFill>
        </p:spPr>
        <p:txBody>
          <a:bodyPr vert="horz" lIns="91440" tIns="45720" rIns="91440" bIns="45720" rtlCol="0">
            <a:noAutofit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Солнце выйдет из-за тучек,</a:t>
            </a:r>
            <a:br>
              <a:rPr lang="ru-RU" sz="1400" dirty="0" smtClean="0"/>
            </a:br>
            <a:r>
              <a:rPr lang="ru-RU" sz="1400" dirty="0" smtClean="0"/>
              <a:t>Нас согреет тёплый лучик.</a:t>
            </a:r>
            <a:br>
              <a:rPr lang="ru-RU" sz="1400" dirty="0" smtClean="0"/>
            </a:br>
            <a:r>
              <a:rPr lang="ru-RU" sz="1400" dirty="0" smtClean="0"/>
              <a:t>А ругаться нам нельзя,</a:t>
            </a:r>
            <a:br>
              <a:rPr lang="ru-RU" sz="1400" dirty="0" smtClean="0"/>
            </a:br>
            <a:r>
              <a:rPr lang="ru-RU" sz="1400" dirty="0" smtClean="0"/>
              <a:t>Потому что мы друзья!</a:t>
            </a: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3143240" y="4929198"/>
            <a:ext cx="142876" cy="428628"/>
          </a:xfrm>
          <a:prstGeom prst="rightBrac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1582</TotalTime>
  <Words>2774</Words>
  <Application>Microsoft Office PowerPoint</Application>
  <PresentationFormat>Экран (4:3)</PresentationFormat>
  <Paragraphs>446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 </vt:lpstr>
      <vt:lpstr>Слайд 2</vt:lpstr>
      <vt:lpstr>Слайд 3</vt:lpstr>
      <vt:lpstr>Слайд 4</vt:lpstr>
      <vt:lpstr>«КАК НАУЧИТЬСЯ ДРУЖИТЬ?»</vt:lpstr>
      <vt:lpstr>БЕСЕДА О ДРУЖБЕ</vt:lpstr>
      <vt:lpstr>СТИХОТВОРЕНИЕ О ДРУГЕ</vt:lpstr>
      <vt:lpstr>СИТУАЦИИ ДЛЯ ОБСУЖДЕНИЯ С ДЕТЬМИ</vt:lpstr>
      <vt:lpstr>ДЕТСКИЕ МИРИЛКИ</vt:lpstr>
      <vt:lpstr>ПРАВИЛА ДРУЖБЫ</vt:lpstr>
      <vt:lpstr>Словесная игра «Закончи предложение»</vt:lpstr>
      <vt:lpstr>Работа с пословицами и поговорками</vt:lpstr>
      <vt:lpstr>Рассмотри иллюстрации. Объясни, как ты понимаешь поговорку: «Друзьям откажешь – себя накажешь».</vt:lpstr>
      <vt:lpstr>Игра «Профессор»</vt:lpstr>
      <vt:lpstr>Задание-дискуссия </vt:lpstr>
      <vt:lpstr>ИГРОВОЕ УПРАЖНЕНИЕ «ЧТО ТАКОЕ ДРУЖБА?»</vt:lpstr>
      <vt:lpstr>РЕБУС</vt:lpstr>
      <vt:lpstr>Рассмотри картинки и выбери те качества, которые  помогут тебе стать хорошим другом.</vt:lpstr>
      <vt:lpstr>Послушай рассказ. А как ласково ты называешь своего друга?</vt:lpstr>
      <vt:lpstr>Послушай рассказ. А как ласково ты называешь своего друга?</vt:lpstr>
      <vt:lpstr>Слайд 21</vt:lpstr>
      <vt:lpstr>Слайд 22</vt:lpstr>
      <vt:lpstr>Слайд 23</vt:lpstr>
      <vt:lpstr>Слайд 24</vt:lpstr>
      <vt:lpstr>Слайд 25</vt:lpstr>
      <vt:lpstr>Слайд 26</vt:lpstr>
      <vt:lpstr>Конкурс для воспитателей  «Уголок психологической разгрузки в группе» </vt:lpstr>
      <vt:lpstr>Слайд 28</vt:lpstr>
      <vt:lpstr>Слайд 29</vt:lpstr>
      <vt:lpstr>Слайд 30</vt:lpstr>
      <vt:lpstr>Слайд 31</vt:lpstr>
      <vt:lpstr>Слайд 32</vt:lpstr>
      <vt:lpstr>Слайд 33</vt:lpstr>
      <vt:lpstr>   Развивающее  занятие на сплочение детского коллектива «Город  Дружбы» 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Здоровьесберегающие технологии</dc:title>
  <dc:creator>админ</dc:creator>
  <cp:lastModifiedBy>Medik</cp:lastModifiedBy>
  <cp:revision>190</cp:revision>
  <dcterms:created xsi:type="dcterms:W3CDTF">2011-06-07T09:27:53Z</dcterms:created>
  <dcterms:modified xsi:type="dcterms:W3CDTF">2022-04-20T10:09:29Z</dcterms:modified>
</cp:coreProperties>
</file>