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3" r:id="rId6"/>
    <p:sldId id="264" r:id="rId7"/>
    <p:sldId id="272" r:id="rId8"/>
    <p:sldId id="267" r:id="rId9"/>
    <p:sldId id="268" r:id="rId10"/>
    <p:sldId id="279" r:id="rId11"/>
    <p:sldId id="270" r:id="rId12"/>
    <p:sldId id="280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E1E"/>
    <a:srgbClr val="195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37011-15B0-4E5D-9159-D0932F1F7F0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B9117-D64A-4969-8624-1B00E6045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65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B9117-D64A-4969-8624-1B00E604514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61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29200" y="5042709"/>
            <a:ext cx="4114800" cy="1143000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Музыкальный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руководитель 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Потапова Татьяна Борисовна</a:t>
            </a:r>
            <a:endParaRPr lang="ru-RU" sz="2000" b="1" dirty="0">
              <a:solidFill>
                <a:srgbClr val="C0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sz="quarter" idx="13"/>
          </p:nvPr>
        </p:nvSpPr>
        <p:spPr>
          <a:xfrm>
            <a:off x="467544" y="731519"/>
            <a:ext cx="8208912" cy="750917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МБДОУ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№ 66 «Непоседы»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г.о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Мытищи Московской области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400" b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963394" y="2143974"/>
            <a:ext cx="7632848" cy="1652171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i="1" dirty="0" err="1" smtClean="0">
                <a:solidFill>
                  <a:srgbClr val="19572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Здоровьесберегающие</a:t>
            </a:r>
            <a:r>
              <a:rPr lang="ru-RU" sz="3200" b="1" i="1" dirty="0" smtClean="0">
                <a:solidFill>
                  <a:srgbClr val="19572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19572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технологии в процессе музыкального воспитания в детском саду</a:t>
            </a:r>
            <a:endParaRPr lang="ru-RU" sz="3200" b="1" i="1" dirty="0">
              <a:solidFill>
                <a:srgbClr val="19572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здоровый образ жизни картинки для детей в детский сад: 10 тыс изображений найдено в Яндекс.Картинках Поиск Слова, Слов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6" t="75373" r="35215"/>
          <a:stretch/>
        </p:blipFill>
        <p:spPr bwMode="auto">
          <a:xfrm>
            <a:off x="657466" y="3954797"/>
            <a:ext cx="4122352" cy="258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29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2691" y="336451"/>
            <a:ext cx="8097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музыкальных подвижных игр влияет на развитие ориентировки в пространстве, фонетического слуха, правильной речи, а так же имеет профилактическое действие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1857" y="2537846"/>
            <a:ext cx="4551525" cy="25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19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 со стрелкой вниз 4"/>
          <p:cNvSpPr/>
          <p:nvPr/>
        </p:nvSpPr>
        <p:spPr>
          <a:xfrm>
            <a:off x="595745" y="678873"/>
            <a:ext cx="8035637" cy="2590799"/>
          </a:xfrm>
          <a:prstGeom prst="downArrowCallou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Положительные результаты в оздоровлении дошкольников возможны только при совместной работе всего коллектива сотрудников и родителей, понимании важности, значимости всех форм оздоровительной работы с детьми.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6476" y="3559506"/>
            <a:ext cx="4339989" cy="2441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04010" y="3559506"/>
            <a:ext cx="4339989" cy="244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5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84909" y="512620"/>
            <a:ext cx="7980217" cy="1260762"/>
          </a:xfrm>
          <a:prstGeom prst="ellipse">
            <a:avLst/>
          </a:prstGeom>
          <a:ln w="57150">
            <a:solidFill>
              <a:srgbClr val="FFFF00"/>
            </a:solidFill>
            <a:prstDash val="lgDash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123E1E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endParaRPr lang="ru-RU" sz="2000" b="1" dirty="0" smtClean="0">
              <a:solidFill>
                <a:srgbClr val="123E1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123E1E"/>
                </a:solidFill>
                <a:latin typeface="Times New Roman" pitchFamily="18" charset="0"/>
                <a:cs typeface="Times New Roman" pitchFamily="18" charset="0"/>
              </a:rPr>
              <a:t>МУЗЫКАЛЬНО-ОЗДОРОВИТЕЛЬНОЙ </a:t>
            </a:r>
            <a:r>
              <a:rPr lang="ru-RU" sz="2000" b="1" dirty="0">
                <a:solidFill>
                  <a:srgbClr val="123E1E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4692" y="2508763"/>
            <a:ext cx="1579417" cy="2957946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уровня развития</a:t>
            </a:r>
          </a:p>
          <a:p>
            <a:pPr algn="ctr"/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узыкаль-ных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творческих способностей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95055" y="3158834"/>
            <a:ext cx="1593271" cy="2632365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Стабиль-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ность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эмоциональ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ного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лагополу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-чия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каждого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82933" y="3103416"/>
            <a:ext cx="1392383" cy="2687783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уровня</a:t>
            </a:r>
          </a:p>
          <a:p>
            <a:pPr algn="ctr"/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аболева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емости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59780" y="2499871"/>
            <a:ext cx="1551710" cy="3224650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Стабиль-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ность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физического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умственного развития во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всех сезонах года, не зависимо от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08266" y="3692233"/>
            <a:ext cx="1527466" cy="2597731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уровня речевого развития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4370967" y="2130537"/>
            <a:ext cx="484632" cy="13760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21026269">
            <a:off x="5951621" y="1866600"/>
            <a:ext cx="484632" cy="11059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544245">
            <a:off x="2735467" y="1904334"/>
            <a:ext cx="484632" cy="11075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534256">
            <a:off x="836911" y="1506397"/>
            <a:ext cx="484632" cy="8650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20508135">
            <a:off x="7657946" y="1579005"/>
            <a:ext cx="484632" cy="8555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985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575" y="1787856"/>
            <a:ext cx="6177887" cy="46334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5165" y="864526"/>
            <a:ext cx="8106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ЗА ВНИМАНИЕ!</a:t>
            </a:r>
            <a:endParaRPr lang="ru-RU" sz="5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11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26470" y="374073"/>
            <a:ext cx="8215745" cy="1851068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применения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технологии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музыкально-образовательной деятельности в ДОУ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0109" y="2992583"/>
            <a:ext cx="2715494" cy="2469329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Повышение уровня заболеваемости детей ОРВИ,ОРЗ.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03415" y="4357255"/>
            <a:ext cx="2687784" cy="2292928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Эффективность музыкального воздействия на физиологию ребенка.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128325" y="2992583"/>
            <a:ext cx="2752439" cy="2511136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Повышения уровня профессиональной компетенции музыкального руководителя в условиях педагогики оздоровления</a:t>
            </a:r>
            <a:r>
              <a:rPr lang="ru-RU" sz="2000" b="1" dirty="0"/>
              <a:t>.</a:t>
            </a:r>
          </a:p>
        </p:txBody>
      </p:sp>
      <p:sp>
        <p:nvSpPr>
          <p:cNvPr id="17" name="Стрелка вниз 16"/>
          <p:cNvSpPr/>
          <p:nvPr/>
        </p:nvSpPr>
        <p:spPr>
          <a:xfrm rot="20116152">
            <a:off x="7137538" y="201417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253345" y="2306927"/>
            <a:ext cx="526473" cy="19203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530809">
            <a:off x="1461974" y="195750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0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237" y="249382"/>
            <a:ext cx="8659090" cy="597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Использование </a:t>
            </a:r>
            <a:r>
              <a:rPr lang="ru-RU" sz="24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здоровьесберегающих</a:t>
            </a:r>
            <a:r>
              <a:rPr lang="ru-RU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 технологий в ДОУ </a:t>
            </a:r>
            <a:endParaRPr lang="ru-RU" sz="24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Технология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сохранения и стимулирования здоровья: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v"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итмопластика</a:t>
            </a: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физкультминутки </a:t>
            </a: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подвижные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игры </a:t>
            </a:r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релаксация пальчиковая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гимнастика </a:t>
            </a:r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дыхательная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гимнастика 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Технологии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обучения здоровому образу жизни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коммуникативные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игры-танцы </a:t>
            </a:r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самомассаж 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Коррекционные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технологии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v"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узыкотерапия</a:t>
            </a: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v"/>
            </a:pP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логоритмика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08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1259"/>
            <a:ext cx="8712968" cy="5940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Виды </a:t>
            </a:r>
            <a:r>
              <a:rPr lang="ru-RU" sz="2400" b="1" i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деятельности </a:t>
            </a:r>
            <a:endParaRPr lang="ru-RU" sz="2400" b="1" i="1" dirty="0" smtClean="0">
              <a:solidFill>
                <a:srgbClr val="FF0000"/>
              </a:solidFill>
              <a:latin typeface="Arial"/>
              <a:ea typeface="Times New Roman"/>
              <a:cs typeface="Times New Roman"/>
            </a:endParaRPr>
          </a:p>
          <a:p>
            <a:pPr marL="285750" indent="-285750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Музыкально-оздоровительные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занятия, утренняя гимнастика, в разных видах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деятельности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Музыкально-ритмические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движения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Занятия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фонетической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ритмикой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v"/>
            </a:pP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Логоритмика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 marL="285750" indent="-285750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Музыкальное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сопровождение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режимных</a:t>
            </a:r>
          </a:p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моментов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Совместная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музыкальная деятельность воспитателя и детей 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группе</a:t>
            </a:r>
          </a:p>
          <a:p>
            <a:pPr marL="285750" indent="-285750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v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овместная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музыкальная деятельность родителей и детей в семье (досуги, викторины, развлечения, праздники)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Использование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антистрессовой пластической гимнастики на музыкальных, физкультурных, физкультминутках на занятиях в детском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саду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indent="-285750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Минуты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шалости ( танцы между занятиями)</a:t>
            </a:r>
            <a:endParaRPr lang="ru-RU" b="1" dirty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40" y="1064525"/>
            <a:ext cx="2746530" cy="257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7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04664"/>
            <a:ext cx="6768752" cy="1152128"/>
          </a:xfrm>
          <a:ln w="571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применения </a:t>
            </a:r>
            <a:r>
              <a:rPr lang="ru-RU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технологии в процессе музыкального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75374" y="2091292"/>
            <a:ext cx="5976664" cy="720080"/>
          </a:xfrm>
          <a:ln w="57150">
            <a:solidFill>
              <a:srgbClr val="00B050"/>
            </a:solidFill>
            <a:prstDash val="lg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Сохранение и укрепление психического и физического здоровья детей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189821" y="1556792"/>
            <a:ext cx="484632" cy="64807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152" y="2955403"/>
            <a:ext cx="5513696" cy="365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9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187624" y="332656"/>
            <a:ext cx="6624736" cy="1368152"/>
          </a:xfrm>
          <a:prstGeom prst="ellipse">
            <a:avLst/>
          </a:prstGeom>
          <a:ln w="57150">
            <a:solidFill>
              <a:srgbClr val="FFFF00"/>
            </a:solidFill>
            <a:prstDash val="lgDash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технологии </a:t>
            </a:r>
          </a:p>
        </p:txBody>
      </p:sp>
      <p:sp>
        <p:nvSpPr>
          <p:cNvPr id="5" name="Стрелка вниз 4"/>
          <p:cNvSpPr/>
          <p:nvPr/>
        </p:nvSpPr>
        <p:spPr>
          <a:xfrm rot="2109837">
            <a:off x="2532664" y="1663124"/>
            <a:ext cx="484632" cy="10331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527294" y="2179712"/>
            <a:ext cx="484632" cy="27614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94926">
            <a:off x="6323712" y="1563915"/>
            <a:ext cx="542925" cy="11482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23528" y="2708922"/>
            <a:ext cx="3744416" cy="1944214"/>
          </a:xfrm>
          <a:prstGeom prst="round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Обогащение содержания музыкального образования различными видами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деятельности.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28574" y="5085184"/>
            <a:ext cx="4976430" cy="1296144"/>
          </a:xfrm>
          <a:prstGeom prst="roundRect">
            <a:avLst/>
          </a:prstGeom>
          <a:ln w="7620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Формирование мотивации здоровья  и поведенческих навыков образа жизни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64088" y="2708921"/>
            <a:ext cx="3514560" cy="1944214"/>
          </a:xfrm>
          <a:prstGeom prst="round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подхода в музыкальном образовании путем интеграции задач музыкального физического развития ребенка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чий стол методическая работа\рмо\ВЫСТУПЛЕНИЕ РППС КАТЯ\фото\IMG_05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04" y="617193"/>
            <a:ext cx="3366654" cy="252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2676" y="3146641"/>
            <a:ext cx="3555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Занятия физической культурой 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музыкальным сопровождением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4980475" y="3206973"/>
            <a:ext cx="302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Праздники в музыкальном зале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5479" y="6368335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Проведение развлечений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652" y="733984"/>
            <a:ext cx="4073614" cy="2291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584" y="3883317"/>
            <a:ext cx="4515592" cy="254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7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4048" y="450544"/>
            <a:ext cx="8280920" cy="1296144"/>
          </a:xfrm>
          <a:prstGeom prst="roundRect">
            <a:avLst/>
          </a:prstGeom>
          <a:ln w="57150">
            <a:solidFill>
              <a:srgbClr val="FFFF00"/>
            </a:solidFill>
            <a:prstDash val="lg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Виды оздоровительной работы в процессе музыкального образования дошкольников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404048" y="2116436"/>
            <a:ext cx="3888432" cy="648072"/>
          </a:xfrm>
          <a:prstGeom prst="actionButtonBlank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 smtClean="0"/>
              <a:t>Валеологические</a:t>
            </a:r>
            <a:r>
              <a:rPr lang="ru-RU" b="1" i="1" dirty="0" smtClean="0"/>
              <a:t> песенки- </a:t>
            </a:r>
            <a:r>
              <a:rPr lang="ru-RU" b="1" i="1" dirty="0" err="1" smtClean="0"/>
              <a:t>распевки</a:t>
            </a:r>
            <a:endParaRPr lang="ru-RU" b="1" i="1" dirty="0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5105339" y="2140411"/>
            <a:ext cx="3536905" cy="671466"/>
          </a:xfrm>
          <a:prstGeom prst="actionButtonBlank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Дыхательная артикуляционная гимнастика</a:t>
            </a:r>
            <a:endParaRPr lang="ru-RU" b="1" i="1" dirty="0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5156575" y="3439597"/>
            <a:ext cx="3528393" cy="2802150"/>
          </a:xfrm>
          <a:prstGeom prst="actionButtonBlank">
            <a:avLst/>
          </a:prstGeom>
          <a:ln w="76200">
            <a:solidFill>
              <a:schemeClr val="bg2">
                <a:lumMod val="50000"/>
              </a:schemeClr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501030" y="3428599"/>
            <a:ext cx="3888432" cy="2813148"/>
          </a:xfrm>
          <a:prstGeom prst="actionButtonBlank">
            <a:avLst/>
          </a:prstGeom>
          <a:ln w="76200">
            <a:solidFill>
              <a:schemeClr val="bg2">
                <a:lumMod val="50000"/>
              </a:schemeClr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 использования коротких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попевок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улучшает состояние дыхательных путей и развитие голосового аппарата, развивает звуковой слух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48063" y="3432492"/>
            <a:ext cx="35283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Систематическое использование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дыхательной гимнастики влияет не только на физическое состояние ребенка, когда уменьшается заболеваемость дыхательных путей, но и будет влиять на развитие ладового чувства дошкольников .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2417317" y="1800855"/>
            <a:ext cx="484632" cy="277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631475" y="1794046"/>
            <a:ext cx="484632" cy="277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2417317" y="2916264"/>
            <a:ext cx="484632" cy="277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631475" y="2936928"/>
            <a:ext cx="484632" cy="277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631475" y="2916263"/>
            <a:ext cx="484632" cy="277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91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48" y="2744539"/>
            <a:ext cx="3491346" cy="3993239"/>
          </a:xfrm>
          <a:prstGeom prst="rect">
            <a:avLst/>
          </a:prstGeom>
          <a:ln w="57150"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Пальчиковые игры, предметы для игр и танцев позволяют развивать мелкую моторику, учат ориентироваться в пространстве. Использование музыкально-ритмических движений влияет не только на развитие пластики и движений, соответствующих ритму и темпу музыки, но и осанку, профилактику плоскостопия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                           </a:t>
            </a:r>
            <a:r>
              <a:rPr lang="ru-RU" sz="1600" dirty="0" smtClean="0">
                <a:solidFill>
                  <a:schemeClr val="tx1"/>
                </a:solidFill>
                <a:latin typeface="Arial"/>
                <a:ea typeface="Times New Roman"/>
                <a:cs typeface="Times New Roman"/>
              </a:rPr>
              <a:t>                                                                                                                                                                                </a:t>
            </a:r>
            <a:endParaRPr lang="ru-RU" sz="16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2948" y="1719081"/>
            <a:ext cx="3491346" cy="640437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Пальчиковая гимнастика.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Логоритмика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Ритопластика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2948" y="339213"/>
            <a:ext cx="8104910" cy="914400"/>
          </a:xfrm>
          <a:prstGeom prst="rect">
            <a:avLst/>
          </a:prstGeom>
          <a:ln w="57150">
            <a:solidFill>
              <a:srgbClr val="FFFF00"/>
            </a:solidFill>
            <a:prstDash val="lg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оздоровительной работы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73780" y="1711036"/>
            <a:ext cx="3629891" cy="656526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Музыкально-ритмические движения.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Психогимнастика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17967" y="2744539"/>
            <a:ext cx="3738106" cy="4008433"/>
          </a:xfrm>
          <a:prstGeom prst="rect">
            <a:avLst/>
          </a:prstGeom>
          <a:ln w="57150"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1600" b="1" dirty="0">
                <a:solidFill>
                  <a:schemeClr val="tx1"/>
                </a:solidFill>
                <a:latin typeface="Arial"/>
                <a:ea typeface="Times New Roman"/>
                <a:cs typeface="Times New Roman"/>
              </a:rPr>
              <a:t>Использование музыкальных подвижных игр влияет на развитие ориентировки в пространстве, фонетического слуха, правильной речи, а так же имеет профилактическое действие</a:t>
            </a:r>
            <a:r>
              <a:rPr lang="ru-RU" sz="1600" b="1" dirty="0" smtClean="0">
                <a:solidFill>
                  <a:schemeClr val="tx1"/>
                </a:solidFill>
                <a:latin typeface="Arial"/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1600" b="1" dirty="0">
                <a:solidFill>
                  <a:schemeClr val="tx1"/>
                </a:solidFill>
                <a:latin typeface="Arial"/>
                <a:ea typeface="Times New Roman"/>
                <a:cs typeface="Times New Roman"/>
              </a:rPr>
              <a:t>Использование релаксации на музыкальных занятиях приобщает к классической музыке, развивает умение расслабляться, после полученной нагрузки.</a:t>
            </a:r>
            <a:endParaRPr lang="ru-RU" sz="16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</a:pPr>
            <a:endParaRPr lang="ru-RU" sz="16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252" y="1363107"/>
            <a:ext cx="566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356" y="1387018"/>
            <a:ext cx="566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251" y="2439739"/>
            <a:ext cx="566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235" y="2439739"/>
            <a:ext cx="566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1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846</TotalTime>
  <Words>472</Words>
  <Application>Microsoft Office PowerPoint</Application>
  <PresentationFormat>Экран (4:3)</PresentationFormat>
  <Paragraphs>75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Candara</vt:lpstr>
      <vt:lpstr>Symbol</vt:lpstr>
      <vt:lpstr>Times New Roman</vt:lpstr>
      <vt:lpstr>Wingdings</vt:lpstr>
      <vt:lpstr>Волна</vt:lpstr>
      <vt:lpstr>Музыкальный руководитель  Потапова Татьяна Борисовна</vt:lpstr>
      <vt:lpstr>Презентация PowerPoint</vt:lpstr>
      <vt:lpstr>Презентация PowerPoint</vt:lpstr>
      <vt:lpstr>Презентация PowerPoint</vt:lpstr>
      <vt:lpstr>Цель применения здоровьесберегающей технологии в процессе музыкального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Непоседы №66</cp:lastModifiedBy>
  <cp:revision>72</cp:revision>
  <dcterms:created xsi:type="dcterms:W3CDTF">2020-08-19T06:37:04Z</dcterms:created>
  <dcterms:modified xsi:type="dcterms:W3CDTF">2021-01-29T14:36:03Z</dcterms:modified>
</cp:coreProperties>
</file>