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sldIdLst>
    <p:sldId id="256" r:id="rId2"/>
    <p:sldId id="258" r:id="rId3"/>
    <p:sldId id="257" r:id="rId4"/>
    <p:sldId id="267" r:id="rId5"/>
    <p:sldId id="259" r:id="rId6"/>
    <p:sldId id="260" r:id="rId7"/>
    <p:sldId id="261" r:id="rId8"/>
    <p:sldId id="262" r:id="rId9"/>
    <p:sldId id="263" r:id="rId10"/>
    <p:sldId id="264" r:id="rId11"/>
    <p:sldId id="275" r:id="rId12"/>
    <p:sldId id="265" r:id="rId13"/>
    <p:sldId id="266" r:id="rId14"/>
    <p:sldId id="268" r:id="rId15"/>
    <p:sldId id="270" r:id="rId16"/>
    <p:sldId id="271" r:id="rId17"/>
    <p:sldId id="272" r:id="rId18"/>
    <p:sldId id="276" r:id="rId19"/>
    <p:sldId id="274" r:id="rId20"/>
    <p:sldId id="273" r:id="rId21"/>
    <p:sldId id="277" r:id="rId22"/>
    <p:sldId id="278" r:id="rId23"/>
    <p:sldId id="281" r:id="rId24"/>
    <p:sldId id="282" r:id="rId25"/>
    <p:sldId id="283" r:id="rId26"/>
    <p:sldId id="279" r:id="rId27"/>
    <p:sldId id="284" r:id="rId28"/>
    <p:sldId id="285" r:id="rId29"/>
    <p:sldId id="286" r:id="rId30"/>
    <p:sldId id="287" r:id="rId31"/>
    <p:sldId id="288" r:id="rId32"/>
    <p:sldId id="280" r:id="rId33"/>
    <p:sldId id="289" r:id="rId34"/>
    <p:sldId id="301" r:id="rId35"/>
    <p:sldId id="290" r:id="rId36"/>
    <p:sldId id="291" r:id="rId37"/>
    <p:sldId id="292" r:id="rId38"/>
    <p:sldId id="294" r:id="rId39"/>
    <p:sldId id="293" r:id="rId40"/>
    <p:sldId id="295" r:id="rId41"/>
    <p:sldId id="307" r:id="rId42"/>
    <p:sldId id="297" r:id="rId43"/>
    <p:sldId id="298" r:id="rId44"/>
    <p:sldId id="299" r:id="rId45"/>
    <p:sldId id="300" r:id="rId46"/>
    <p:sldId id="302" r:id="rId47"/>
    <p:sldId id="303" r:id="rId48"/>
    <p:sldId id="304" r:id="rId49"/>
    <p:sldId id="305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CC"/>
    <a:srgbClr val="663300"/>
    <a:srgbClr val="CCECFF"/>
    <a:srgbClr val="33CC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744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[Книга1]Лист1!$B$10</c:f>
              <c:strCache>
                <c:ptCount val="1"/>
                <c:pt idx="0">
                  <c:v>не соотвествует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[Книга1]Лист1!$C$9:$G$9</c:f>
              <c:strCache>
                <c:ptCount val="5"/>
                <c:pt idx="0">
                  <c:v>младшие</c:v>
                </c:pt>
                <c:pt idx="1">
                  <c:v>средние</c:v>
                </c:pt>
                <c:pt idx="2">
                  <c:v>старшие</c:v>
                </c:pt>
                <c:pt idx="3">
                  <c:v>подготови-тельные</c:v>
                </c:pt>
                <c:pt idx="4">
                  <c:v> сад</c:v>
                </c:pt>
              </c:strCache>
            </c:strRef>
          </c:cat>
          <c:val>
            <c:numRef>
              <c:f>[Книга1]Лист1!$C$10:$G$10</c:f>
              <c:numCache>
                <c:formatCode>General</c:formatCode>
                <c:ptCount val="5"/>
                <c:pt idx="0">
                  <c:v>8.9</c:v>
                </c:pt>
                <c:pt idx="1">
                  <c:v>5.7</c:v>
                </c:pt>
                <c:pt idx="2">
                  <c:v>1.2</c:v>
                </c:pt>
                <c:pt idx="3">
                  <c:v>0</c:v>
                </c:pt>
                <c:pt idx="4">
                  <c:v>3.9</c:v>
                </c:pt>
              </c:numCache>
            </c:numRef>
          </c:val>
        </c:ser>
        <c:ser>
          <c:idx val="1"/>
          <c:order val="1"/>
          <c:tx>
            <c:strRef>
              <c:f>[Книга1]Лист1!$B$11</c:f>
              <c:strCache>
                <c:ptCount val="1"/>
                <c:pt idx="0">
                  <c:v>частично соотвествует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[Книга1]Лист1!$C$9:$G$9</c:f>
              <c:strCache>
                <c:ptCount val="5"/>
                <c:pt idx="0">
                  <c:v>младшие</c:v>
                </c:pt>
                <c:pt idx="1">
                  <c:v>средние</c:v>
                </c:pt>
                <c:pt idx="2">
                  <c:v>старшие</c:v>
                </c:pt>
                <c:pt idx="3">
                  <c:v>подготови-тельные</c:v>
                </c:pt>
                <c:pt idx="4">
                  <c:v> сад</c:v>
                </c:pt>
              </c:strCache>
            </c:strRef>
          </c:cat>
          <c:val>
            <c:numRef>
              <c:f>[Книга1]Лист1!$C$11:$G$11</c:f>
              <c:numCache>
                <c:formatCode>General</c:formatCode>
                <c:ptCount val="5"/>
                <c:pt idx="0">
                  <c:v>22.6</c:v>
                </c:pt>
                <c:pt idx="1">
                  <c:v>16.399999999999999</c:v>
                </c:pt>
                <c:pt idx="2">
                  <c:v>9.3000000000000007</c:v>
                </c:pt>
                <c:pt idx="3">
                  <c:v>5.7</c:v>
                </c:pt>
                <c:pt idx="4">
                  <c:v>13.6</c:v>
                </c:pt>
              </c:numCache>
            </c:numRef>
          </c:val>
        </c:ser>
        <c:ser>
          <c:idx val="2"/>
          <c:order val="2"/>
          <c:tx>
            <c:strRef>
              <c:f>[Книга1]Лист1!$B$12</c:f>
              <c:strCache>
                <c:ptCount val="1"/>
                <c:pt idx="0">
                  <c:v>высокий уровень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[Книга1]Лист1!$C$9:$G$9</c:f>
              <c:strCache>
                <c:ptCount val="5"/>
                <c:pt idx="0">
                  <c:v>младшие</c:v>
                </c:pt>
                <c:pt idx="1">
                  <c:v>средние</c:v>
                </c:pt>
                <c:pt idx="2">
                  <c:v>старшие</c:v>
                </c:pt>
                <c:pt idx="3">
                  <c:v>подготови-тельные</c:v>
                </c:pt>
                <c:pt idx="4">
                  <c:v> сад</c:v>
                </c:pt>
              </c:strCache>
            </c:strRef>
          </c:cat>
          <c:val>
            <c:numRef>
              <c:f>[Книга1]Лист1!$C$12:$G$12</c:f>
              <c:numCache>
                <c:formatCode>General</c:formatCode>
                <c:ptCount val="5"/>
                <c:pt idx="0">
                  <c:v>68.5</c:v>
                </c:pt>
                <c:pt idx="1">
                  <c:v>77.900000000000006</c:v>
                </c:pt>
                <c:pt idx="2">
                  <c:v>89.5</c:v>
                </c:pt>
                <c:pt idx="3">
                  <c:v>94.3</c:v>
                </c:pt>
                <c:pt idx="4">
                  <c:v>82.5</c:v>
                </c:pt>
              </c:numCache>
            </c:numRef>
          </c:val>
        </c:ser>
        <c:ser>
          <c:idx val="3"/>
          <c:order val="3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invertIfNegative val="0"/>
          <c:cat>
            <c:strRef>
              <c:f>[Книга1]Лист1!$C$9:$G$9</c:f>
              <c:strCache>
                <c:ptCount val="5"/>
                <c:pt idx="0">
                  <c:v>младшие</c:v>
                </c:pt>
                <c:pt idx="1">
                  <c:v>средние</c:v>
                </c:pt>
                <c:pt idx="2">
                  <c:v>старшие</c:v>
                </c:pt>
                <c:pt idx="3">
                  <c:v>подготови-тельные</c:v>
                </c:pt>
                <c:pt idx="4">
                  <c:v> сад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5997056"/>
        <c:axId val="85998592"/>
        <c:axId val="0"/>
      </c:bar3DChart>
      <c:catAx>
        <c:axId val="85997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5998592"/>
        <c:crosses val="autoZero"/>
        <c:auto val="1"/>
        <c:lblAlgn val="ctr"/>
        <c:lblOffset val="100"/>
        <c:noMultiLvlLbl val="0"/>
      </c:catAx>
      <c:valAx>
        <c:axId val="859985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5997056"/>
        <c:crosses val="autoZero"/>
        <c:crossBetween val="between"/>
      </c:valAx>
    </c:plotArea>
    <c:legend>
      <c:legendPos val="r"/>
      <c:legendEntry>
        <c:idx val="3"/>
        <c:delete val="1"/>
      </c:legendEntry>
      <c:layout/>
      <c:overlay val="0"/>
      <c:txPr>
        <a:bodyPr/>
        <a:lstStyle/>
        <a:p>
          <a:pPr>
            <a:defRPr sz="7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Georgia" pitchFamily="18" charset="0"/>
              </a:defRPr>
            </a:pPr>
            <a:r>
              <a:rPr lang="ru-RU" dirty="0" smtClean="0"/>
              <a:t>образование педагогов </a:t>
            </a:r>
            <a:endParaRPr lang="ru-RU" dirty="0"/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[Книга1]Лист1!$A$2</c:f>
              <c:strCache>
                <c:ptCount val="1"/>
                <c:pt idx="0">
                  <c:v>Образование 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50">
                    <a:latin typeface="Georgia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[Книга1]Лист1!$B$1:$C$1</c:f>
              <c:strCache>
                <c:ptCount val="2"/>
                <c:pt idx="0">
                  <c:v>высшее педагогическое дошкольное</c:v>
                </c:pt>
                <c:pt idx="1">
                  <c:v>среднее специальное дошкольное</c:v>
                </c:pt>
              </c:strCache>
            </c:strRef>
          </c:cat>
          <c:val>
            <c:numRef>
              <c:f>[Книга1]Лист1!$B$2:$C$2</c:f>
              <c:numCache>
                <c:formatCode>General</c:formatCode>
                <c:ptCount val="2"/>
                <c:pt idx="0">
                  <c:v>35</c:v>
                </c:pt>
                <c:pt idx="1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201279527559056"/>
          <c:y val="0.38772491980169155"/>
          <c:w val="0.36320538057742785"/>
          <c:h val="0.36795275590551185"/>
        </c:manualLayout>
      </c:layout>
      <c:overlay val="0"/>
      <c:txPr>
        <a:bodyPr/>
        <a:lstStyle/>
        <a:p>
          <a:pPr>
            <a:defRPr>
              <a:latin typeface="Georgia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>
              <a:latin typeface="Georgia" pitchFamily="18" charset="0"/>
            </a:defRPr>
          </a:pPr>
          <a:endParaRPr lang="ru-RU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[Книга1]Лист1!$A$2</c:f>
              <c:strCache>
                <c:ptCount val="1"/>
                <c:pt idx="0">
                  <c:v>квалификационные категории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</c:spPr>
          </c:dPt>
          <c:dPt>
            <c:idx val="1"/>
            <c:bubble3D val="0"/>
            <c:spPr>
              <a:solidFill>
                <a:srgbClr val="00B0F0"/>
              </a:solidFill>
            </c:spPr>
          </c:dPt>
          <c:dPt>
            <c:idx val="2"/>
            <c:bubble3D val="0"/>
            <c:spPr>
              <a:solidFill>
                <a:srgbClr val="00B050"/>
              </a:solidFill>
            </c:spPr>
          </c:dPt>
          <c:dPt>
            <c:idx val="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4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dPt>
            <c:idx val="5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Lbls>
            <c:txPr>
              <a:bodyPr/>
              <a:lstStyle/>
              <a:p>
                <a:pPr>
                  <a:defRPr sz="1100">
                    <a:latin typeface="Georgia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[Книга1]Лист1!$B$1:$D$1</c:f>
              <c:strCache>
                <c:ptCount val="3"/>
                <c:pt idx="0">
                  <c:v>высшая</c:v>
                </c:pt>
                <c:pt idx="1">
                  <c:v>первая</c:v>
                </c:pt>
                <c:pt idx="2">
                  <c:v>б/категории</c:v>
                </c:pt>
              </c:strCache>
            </c:strRef>
          </c:cat>
          <c:val>
            <c:numRef>
              <c:f>[Книга1]Лист1!$B$2:$D$2</c:f>
              <c:numCache>
                <c:formatCode>General</c:formatCode>
                <c:ptCount val="3"/>
                <c:pt idx="0">
                  <c:v>1</c:v>
                </c:pt>
                <c:pt idx="1">
                  <c:v>7</c:v>
                </c:pt>
                <c:pt idx="2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>
              <a:latin typeface="Georgia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>
              <a:latin typeface="Georgia" pitchFamily="18" charset="0"/>
            </a:defRPr>
          </a:pPr>
          <a:endParaRPr lang="ru-RU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[Книга1]Лист1!$A$2</c:f>
              <c:strCache>
                <c:ptCount val="1"/>
                <c:pt idx="0">
                  <c:v>возрастной состав педагогов</c:v>
                </c:pt>
              </c:strCache>
            </c:strRef>
          </c:tx>
          <c:dPt>
            <c:idx val="0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Pt>
            <c:idx val="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4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dPt>
            <c:idx val="5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Lbls>
            <c:txPr>
              <a:bodyPr/>
              <a:lstStyle/>
              <a:p>
                <a:pPr>
                  <a:defRPr sz="1100">
                    <a:latin typeface="Georgia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[Книга1]Лист1!$B$1:$F$1</c:f>
              <c:strCache>
                <c:ptCount val="5"/>
                <c:pt idx="0">
                  <c:v>до 25 лет</c:v>
                </c:pt>
                <c:pt idx="1">
                  <c:v>25-35 лет</c:v>
                </c:pt>
                <c:pt idx="2">
                  <c:v>35-45 лет</c:v>
                </c:pt>
                <c:pt idx="3">
                  <c:v>45-55 лет</c:v>
                </c:pt>
                <c:pt idx="4">
                  <c:v>55-60 лет</c:v>
                </c:pt>
              </c:strCache>
            </c:strRef>
          </c:cat>
          <c:val>
            <c:numRef>
              <c:f>[Книга1]Лист1!$B$2:$F$2</c:f>
              <c:numCache>
                <c:formatCode>General</c:formatCode>
                <c:ptCount val="5"/>
                <c:pt idx="0">
                  <c:v>1</c:v>
                </c:pt>
                <c:pt idx="1">
                  <c:v>7</c:v>
                </c:pt>
                <c:pt idx="2">
                  <c:v>20</c:v>
                </c:pt>
                <c:pt idx="3">
                  <c:v>13</c:v>
                </c:pt>
                <c:pt idx="4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>
              <a:latin typeface="Georgia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Georgia" pitchFamily="18" charset="0"/>
              </a:defRPr>
            </a:pPr>
            <a:r>
              <a:rPr lang="ru-RU" dirty="0" smtClean="0"/>
              <a:t>стаж </a:t>
            </a:r>
            <a:r>
              <a:rPr lang="ru-RU" dirty="0"/>
              <a:t>педагогической деятельности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[Книга1]Лист1!$A$2</c:f>
              <c:strCache>
                <c:ptCount val="1"/>
                <c:pt idx="0">
                  <c:v>Стаж педагогической деятельности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</c:spPr>
          </c:dPt>
          <c:dPt>
            <c:idx val="2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dPt>
            <c:idx val="3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</c:spPr>
          </c:dPt>
          <c:dPt>
            <c:idx val="4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dPt>
            <c:idx val="5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Lbls>
            <c:txPr>
              <a:bodyPr/>
              <a:lstStyle/>
              <a:p>
                <a:pPr>
                  <a:defRPr sz="1100">
                    <a:latin typeface="Georgia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[Книга1]Лист1!$B$1:$G$1</c:f>
              <c:strCache>
                <c:ptCount val="6"/>
                <c:pt idx="0">
                  <c:v>до 5 лет</c:v>
                </c:pt>
                <c:pt idx="1">
                  <c:v>5-10 лет</c:v>
                </c:pt>
                <c:pt idx="2">
                  <c:v>10-15 лет</c:v>
                </c:pt>
                <c:pt idx="3">
                  <c:v>15-25 лет</c:v>
                </c:pt>
                <c:pt idx="4">
                  <c:v>25-35 лет</c:v>
                </c:pt>
                <c:pt idx="5">
                  <c:v>35-45 лет</c:v>
                </c:pt>
              </c:strCache>
            </c:strRef>
          </c:cat>
          <c:val>
            <c:numRef>
              <c:f>[Книга1]Лист1!$B$2:$G$2</c:f>
              <c:numCache>
                <c:formatCode>General</c:formatCode>
                <c:ptCount val="6"/>
                <c:pt idx="0">
                  <c:v>8</c:v>
                </c:pt>
                <c:pt idx="1">
                  <c:v>12</c:v>
                </c:pt>
                <c:pt idx="2">
                  <c:v>8</c:v>
                </c:pt>
                <c:pt idx="3">
                  <c:v>7</c:v>
                </c:pt>
                <c:pt idx="4">
                  <c:v>7</c:v>
                </c:pt>
                <c:pt idx="5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>
              <a:latin typeface="Georgia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EDCD5-476C-4576-901D-1438F5BEF422}" type="datetimeFigureOut">
              <a:rPr lang="ru-RU" smtClean="0"/>
              <a:t>03.08.2020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6D78C15-74CC-4E50-9C68-8EAE5BB24F0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EDCD5-476C-4576-901D-1438F5BEF422}" type="datetimeFigureOut">
              <a:rPr lang="ru-RU" smtClean="0"/>
              <a:t>03.08.2020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78C15-74CC-4E50-9C68-8EAE5BB24F0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EDCD5-476C-4576-901D-1438F5BEF422}" type="datetimeFigureOut">
              <a:rPr lang="ru-RU" smtClean="0"/>
              <a:t>03.08.2020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78C15-74CC-4E50-9C68-8EAE5BB24F0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EDCD5-476C-4576-901D-1438F5BEF422}" type="datetimeFigureOut">
              <a:rPr lang="ru-RU" smtClean="0"/>
              <a:t>03.08.2020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78C15-74CC-4E50-9C68-8EAE5BB24F0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EDCD5-476C-4576-901D-1438F5BEF422}" type="datetimeFigureOut">
              <a:rPr lang="ru-RU" smtClean="0"/>
              <a:t>03.08.2020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78C15-74CC-4E50-9C68-8EAE5BB24F0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EDCD5-476C-4576-901D-1438F5BEF422}" type="datetimeFigureOut">
              <a:rPr lang="ru-RU" smtClean="0"/>
              <a:t>03.08.2020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78C15-74CC-4E50-9C68-8EAE5BB24F0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EDCD5-476C-4576-901D-1438F5BEF422}" type="datetimeFigureOut">
              <a:rPr lang="ru-RU" smtClean="0"/>
              <a:t>03.08.2020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78C15-74CC-4E50-9C68-8EAE5BB24F0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EDCD5-476C-4576-901D-1438F5BEF422}" type="datetimeFigureOut">
              <a:rPr lang="ru-RU" smtClean="0"/>
              <a:t>03.08.2020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78C15-74CC-4E50-9C68-8EAE5BB24F0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EDCD5-476C-4576-901D-1438F5BEF422}" type="datetimeFigureOut">
              <a:rPr lang="ru-RU" smtClean="0"/>
              <a:t>03.08.2020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78C15-74CC-4E50-9C68-8EAE5BB24F0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EDCD5-476C-4576-901D-1438F5BEF422}" type="datetimeFigureOut">
              <a:rPr lang="ru-RU" smtClean="0"/>
              <a:t>03.08.2020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78C15-74CC-4E50-9C68-8EAE5BB24F0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EDCD5-476C-4576-901D-1438F5BEF422}" type="datetimeFigureOut">
              <a:rPr lang="ru-RU" smtClean="0"/>
              <a:t>03.08.2020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78C15-74CC-4E50-9C68-8EAE5BB24F0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E0EDCD5-476C-4576-901D-1438F5BEF422}" type="datetimeFigureOut">
              <a:rPr lang="ru-RU" smtClean="0"/>
              <a:t>03.08.2020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E6D78C15-74CC-4E50-9C68-8EAE5BB24F0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17.png"/><Relationship Id="rId7" Type="http://schemas.openxmlformats.org/officeDocument/2006/relationships/slide" Target="slide18.xml"/><Relationship Id="rId12" Type="http://schemas.openxmlformats.org/officeDocument/2006/relationships/image" Target="../media/image8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11" Type="http://schemas.openxmlformats.org/officeDocument/2006/relationships/slide" Target="slide3.xml"/><Relationship Id="rId5" Type="http://schemas.openxmlformats.org/officeDocument/2006/relationships/slide" Target="slide14.xml"/><Relationship Id="rId10" Type="http://schemas.openxmlformats.org/officeDocument/2006/relationships/image" Target="../media/image6.png"/><Relationship Id="rId4" Type="http://schemas.openxmlformats.org/officeDocument/2006/relationships/slide" Target="slide13.xml"/><Relationship Id="rId9" Type="http://schemas.openxmlformats.org/officeDocument/2006/relationships/slide" Target="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image" Target="../media/image8.pn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slide" Target="slide10.xml"/><Relationship Id="rId4" Type="http://schemas.openxmlformats.org/officeDocument/2006/relationships/hyperlink" Target="https://panfelka.ucoz.ru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hyperlink" Target="https://mbdou66.edummr.ru/wp-content/uploads/2014/01/%D0%90%D0%B4%D0%B0%D0%BF%D1%82%D0%B8%D1%80%D0%BE%D0%B2%D0%B0%D0%BD%D0%BD%D0%B0-%D0%BF%D1%80%D0%BE%D0%B3%D1%80%D0%B0%D0%BC%D0%BC%D0%B0-%D0%B4%D0%BE%D1%88%D0%BA%D0%BE%D0%BB%D1%8C%D0%BD%D0%BE%D0%B3%D0%BE-%D0%BE%D0%B1%D1%80%D0%B0%D0%B7%D0%BE%D0%B2%D0%B0%D0%BD%D0%B8%D1%8F-%D0%B4%D0%BB%D1%8F-%D0%B4%D0%B5%D1%82%D0%B5%D0%B9-%D1%81-%D0%BD%D0%B0%D1%80%D1%83%D1%88%D0%B5%D0%BD%D0%B8%D0%B5%D0%BC-%D1%80%D0%B5%D1%87%D0%B8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g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slide" Target="slide10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hyperlink" Target="https://www.youtube.com/watch?v=hONydXyd9nU&amp;feature=youtu.be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cprmo.ggtu.ru/reg/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slide" Target="slide10.xml"/><Relationship Id="rId4" Type="http://schemas.openxmlformats.org/officeDocument/2006/relationships/image" Target="../media/image50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7.png"/><Relationship Id="rId7" Type="http://schemas.openxmlformats.org/officeDocument/2006/relationships/slide" Target="slide32.xml"/><Relationship Id="rId2" Type="http://schemas.openxmlformats.org/officeDocument/2006/relationships/slide" Target="slide2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3.xml"/><Relationship Id="rId11" Type="http://schemas.openxmlformats.org/officeDocument/2006/relationships/image" Target="../media/image6.png"/><Relationship Id="rId5" Type="http://schemas.openxmlformats.org/officeDocument/2006/relationships/slide" Target="slide31.xml"/><Relationship Id="rId10" Type="http://schemas.openxmlformats.org/officeDocument/2006/relationships/slide" Target="slide26.xml"/><Relationship Id="rId4" Type="http://schemas.openxmlformats.org/officeDocument/2006/relationships/slide" Target="slide29.xml"/><Relationship Id="rId9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2.jpeg"/><Relationship Id="rId7" Type="http://schemas.openxmlformats.org/officeDocument/2006/relationships/slide" Target="slide23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12" Type="http://schemas.openxmlformats.org/officeDocument/2006/relationships/image" Target="../media/image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11" Type="http://schemas.openxmlformats.org/officeDocument/2006/relationships/slide" Target="slide23.xml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9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slide" Target="slide23.xml"/><Relationship Id="rId4" Type="http://schemas.openxmlformats.org/officeDocument/2006/relationships/image" Target="../media/image7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3" Type="http://schemas.openxmlformats.org/officeDocument/2006/relationships/image" Target="../media/image6.png"/><Relationship Id="rId7" Type="http://schemas.openxmlformats.org/officeDocument/2006/relationships/slide" Target="slide35.xml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6.xml"/><Relationship Id="rId5" Type="http://schemas.openxmlformats.org/officeDocument/2006/relationships/slide" Target="slide10.xml"/><Relationship Id="rId10" Type="http://schemas.openxmlformats.org/officeDocument/2006/relationships/slide" Target="slide48.xml"/><Relationship Id="rId4" Type="http://schemas.openxmlformats.org/officeDocument/2006/relationships/slide" Target="slide4.xml"/><Relationship Id="rId9" Type="http://schemas.openxmlformats.org/officeDocument/2006/relationships/slide" Target="slide4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3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Relationship Id="rId9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Relationship Id="rId9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6.png"/><Relationship Id="rId7" Type="http://schemas.openxmlformats.org/officeDocument/2006/relationships/slide" Target="slide38.xml"/><Relationship Id="rId2" Type="http://schemas.openxmlformats.org/officeDocument/2006/relationships/slide" Target="slide3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7.xml"/><Relationship Id="rId5" Type="http://schemas.openxmlformats.org/officeDocument/2006/relationships/slide" Target="slide36.xml"/><Relationship Id="rId10" Type="http://schemas.openxmlformats.org/officeDocument/2006/relationships/image" Target="../media/image8.png"/><Relationship Id="rId4" Type="http://schemas.microsoft.com/office/2007/relationships/hdphoto" Target="../media/hdphoto5.wdp"/><Relationship Id="rId9" Type="http://schemas.openxmlformats.org/officeDocument/2006/relationships/slide" Target="slide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hyperlink" Target="https://mbdou66.edummr.ru/wp-content/uploads/2020/01/%D0%BF%D0%BE%D0%BB%D0%BE%D0%B6%D0%B5%D0%BD%D0%B8%D0%B5-%D0%BE-%D0%BF%D0%B5%D0%B4%D0%B0%D0%B3%D0%BE%D0%B3%D0%B8%D1%87%D0%B5%D1%81%D0%BA%D0%BE%D0%B9-%D0%B4%D0%B8%D0%B0%D0%B3%D0%BD%D0%BE%D1%81%D1%82%D0%B8%D0%BA%D0%B5.pd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slide" Target="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slide" Target="slide34.xml"/><Relationship Id="rId4" Type="http://schemas.openxmlformats.org/officeDocument/2006/relationships/image" Target="../media/image10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slide" Target="slide34.xml"/><Relationship Id="rId4" Type="http://schemas.openxmlformats.org/officeDocument/2006/relationships/image" Target="../media/image10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7.png"/><Relationship Id="rId7" Type="http://schemas.openxmlformats.org/officeDocument/2006/relationships/slide" Target="slide8.xml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5" Type="http://schemas.openxmlformats.org/officeDocument/2006/relationships/slide" Target="slide7.xml"/><Relationship Id="rId10" Type="http://schemas.openxmlformats.org/officeDocument/2006/relationships/image" Target="../media/image6.png"/><Relationship Id="rId4" Type="http://schemas.openxmlformats.org/officeDocument/2006/relationships/slide" Target="slide6.xml"/><Relationship Id="rId9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6.jpeg"/><Relationship Id="rId7" Type="http://schemas.openxmlformats.org/officeDocument/2006/relationships/image" Target="../media/image8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4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45.xml"/><Relationship Id="rId3" Type="http://schemas.openxmlformats.org/officeDocument/2006/relationships/slide" Target="slide42.xml"/><Relationship Id="rId7" Type="http://schemas.openxmlformats.org/officeDocument/2006/relationships/slide" Target="slide4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3.xml"/><Relationship Id="rId5" Type="http://schemas.microsoft.com/office/2007/relationships/hdphoto" Target="../media/hdphoto5.wdp"/><Relationship Id="rId10" Type="http://schemas.openxmlformats.org/officeDocument/2006/relationships/image" Target="../media/image8.png"/><Relationship Id="rId4" Type="http://schemas.openxmlformats.org/officeDocument/2006/relationships/image" Target="../media/image110.png"/><Relationship Id="rId9" Type="http://schemas.openxmlformats.org/officeDocument/2006/relationships/slide" Target="slide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slide" Target="slide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slide" Target="slide4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4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4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slide" Target="slide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8.png"/><Relationship Id="rId2" Type="http://schemas.openxmlformats.org/officeDocument/2006/relationships/hyperlink" Target="https://mbdou66.edummr.ru/%D0%BB%D0%B8%D1%86%D0%B5%D0%BD%D0%B7%D0%B8%D1%8F-%D0%B4%D0%BE%D1%83" TargetMode="Externa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3.gif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microsoft.com/office/2007/relationships/hdphoto" Target="../media/hdphoto2.wdp"/><Relationship Id="rId7" Type="http://schemas.openxmlformats.org/officeDocument/2006/relationships/hyperlink" Target="https://mbdou66.edummr.ru/wp-content/uploads/2018/09/%D0%9F%D0%BE%D0%BB%D0%BE%D0%B6%D0%B5%D0%BD%D0%B8%D0%B5-%D0%BE%D0%B1-%D0%BE%D0%B1%D1%89%D0%B5%D0%BC-%D1%81%D0%BE%D0%B1%D1%80%D0%B0%D0%BD%D0%B8%D0%B8-%D1%82%D1%80%D1%83%D0%B4%D0%BE%D0%B2%D0%BE%D0%B3%D0%BE-%D0%BA%D0%BE%D0%BB%D0%BB%D0%B5%D0%BA%D1%82%D0%B8%D0%B2%D0%B0.pdf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bdou66.edummr.ru/wp-content/uploads/2017/01/%D0%BF%D0%BE%D0%BB%D0%BE%D0%B6%D0%B5%D0%BD%D0%B8%D0%B5-%D0%BE-%D0%BF%D0%B5%D0%B4%D0%B0%D0%B3%D0%BE%D0%B3%D0%B8%D1%87%D0%B5%D1%81%D0%BA%D0%BE%D0%BC-%D1%81%D0%BE%D0%B2%D0%B5%D1%82%D0%B5.pdf" TargetMode="External"/><Relationship Id="rId5" Type="http://schemas.openxmlformats.org/officeDocument/2006/relationships/hyperlink" Target="https://mbdou66.edummr.ru/wp-content/uploads/2014/01/%D0%9F%D0%BE%D0%BB%D0%BE%D0%B6%D0%B5%D0%BD%D0%B8%D0%B5-%D0%BE-%D0%A1%D0%BE%D0%B2%D0%B5%D1%82%D0%B5-%D1%80%D0%BE%D0%B4%D0%B8%D1%82%D0%B5%D0%BB%D0%B5%D0%B9.pdf" TargetMode="External"/><Relationship Id="rId4" Type="http://schemas.openxmlformats.org/officeDocument/2006/relationships/hyperlink" Target="https://mbdou66.edummr.ru/wp-content/uploads/2017/01/%D0%9F%D0%BE%D0%BB%D0%BE%D0%B6%D0%B5%D0%BD%D0%B8%D0%B5-%D0%BE-%D0%A1%D0%BE%D0%B2%D0%B5%D1%82%D0%B5-%D0%B4%D0%BE%D1%88%D0%BA%D0%BE%D0%BB%D1%8C%D0%BD%D0%BE%D0%B3%D0%BE-%D0%BE%D0%B1%D1%80%D0%B0%D0%B7%D0%BE%D0%B2%D0%B0%D1%82%D0%B5%D0%BB%D1%8C%D0%BD%D0%BE%D0%B3%D0%BE-%D1%83%D1%87%D1%80%D0%B5%D0%B6%D0%B4%D0%B5%D0%BD%D0%B8%D1%8F.pdf" TargetMode="External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mbdou66.edummr.ru/%D0%B3%D1%80%D1%83%D0%BF%D0%BF%D1%8B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slide" Target="slide4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bdou66.edummr.ru/%D0%B3%D1%80%D1%83%D0%BF%D0%BF%D1%8B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006"/>
            <a:ext cx="9144000" cy="691200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88640"/>
            <a:ext cx="1728192" cy="19447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87824" y="440692"/>
            <a:ext cx="591891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19050">
                  <a:solidFill>
                    <a:srgbClr val="663300"/>
                  </a:solidFill>
                </a:ln>
                <a:solidFill>
                  <a:srgbClr val="663300"/>
                </a:solidFill>
                <a:latin typeface="Georgia" panose="02040502050405020303" pitchFamily="18" charset="0"/>
              </a:rPr>
              <a:t>ПУБЛИЧНЫЙ ДОКЛАД</a:t>
            </a:r>
            <a:endParaRPr lang="ru-RU" sz="3200" b="1" dirty="0">
              <a:ln w="19050">
                <a:solidFill>
                  <a:srgbClr val="663300"/>
                </a:solidFill>
              </a:ln>
              <a:solidFill>
                <a:srgbClr val="6633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5616" y="1628800"/>
            <a:ext cx="74933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rgbClr val="663300"/>
                  </a:solidFill>
                </a:ln>
                <a:solidFill>
                  <a:srgbClr val="663300"/>
                </a:solidFill>
                <a:latin typeface="Georgia" panose="02040502050405020303" pitchFamily="18" charset="0"/>
              </a:rPr>
              <a:t>ОБРАЗОВАТЕЛЬНОЙ </a:t>
            </a:r>
          </a:p>
          <a:p>
            <a:pPr algn="ctr"/>
            <a:r>
              <a:rPr lang="ru-RU" sz="2800" b="1" dirty="0" smtClean="0">
                <a:ln>
                  <a:solidFill>
                    <a:srgbClr val="663300"/>
                  </a:solidFill>
                </a:ln>
                <a:solidFill>
                  <a:srgbClr val="663300"/>
                </a:solidFill>
                <a:latin typeface="Georgia" panose="02040502050405020303" pitchFamily="18" charset="0"/>
              </a:rPr>
              <a:t>И ФИНАНСОВОЙ ДЕЯТЕЛЬНОСТИ МБДОУ № 66 «НЕПОСЕДЫ»</a:t>
            </a:r>
          </a:p>
          <a:p>
            <a:pPr algn="ctr"/>
            <a:r>
              <a:rPr lang="ru-RU" sz="2800" b="1" dirty="0" smtClean="0">
                <a:ln>
                  <a:solidFill>
                    <a:srgbClr val="663300"/>
                  </a:solidFill>
                </a:ln>
                <a:solidFill>
                  <a:srgbClr val="663300"/>
                </a:solidFill>
                <a:latin typeface="Georgia" panose="02040502050405020303" pitchFamily="18" charset="0"/>
              </a:rPr>
              <a:t> В 2019-2020 УЧЕБНОМ ГОДУ</a:t>
            </a:r>
            <a:endParaRPr lang="ru-RU" sz="2800" b="1" dirty="0">
              <a:ln>
                <a:solidFill>
                  <a:srgbClr val="663300"/>
                </a:solidFill>
              </a:ln>
              <a:solidFill>
                <a:srgbClr val="663300"/>
              </a:solidFill>
              <a:latin typeface="Georgia" panose="02040502050405020303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915816" y="1268760"/>
            <a:ext cx="5760640" cy="0"/>
          </a:xfrm>
          <a:prstGeom prst="line">
            <a:avLst/>
          </a:prstGeom>
          <a:ln w="28575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ttp://st-city.ru/images/template-content/Mytishi_detsad_neposedy1-lar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19" y="3696667"/>
            <a:ext cx="4752528" cy="26486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41837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19672" y="1916832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Программно-методическое сопровождение образовательного процесса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9672" y="2636912"/>
            <a:ext cx="7139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Взаимодействие с  ООО «РИВ» (Развивающие игры Воскобовича». Авторская программа Э.Н. Панфиловой «Развивалка. ру»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35078" y="3645024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Организация коррекционной работы (деятельность учителей-логопедов и педагога-психолога)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61883" y="451270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Дополнительные образовательные услуги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61883" y="5085184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Организация работы по охране и укреплению здоровья детей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61883" y="6021288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Взаимодействие с  родителями  (законными представителями) воспитанников.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9" name="Picture 2" descr="https://www.clipartmax.com/png/full/172-1721710_home-icon-transparent-green-download-green-arrow-button-next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65" y="1964189"/>
            <a:ext cx="514167" cy="57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www.clipartmax.com/png/full/172-1721710_home-icon-transparent-green-download-green-arrow-button-next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14" y="2810545"/>
            <a:ext cx="514167" cy="57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www.clipartmax.com/png/full/172-1721710_home-icon-transparent-green-download-green-arrow-button-next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33" y="3680157"/>
            <a:ext cx="514167" cy="57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www.clipartmax.com/png/full/172-1721710_home-icon-transparent-green-download-green-arrow-button-next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84" y="4409342"/>
            <a:ext cx="514167" cy="57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www.clipartmax.com/png/full/172-1721710_home-icon-transparent-green-download-green-arrow-button-next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32" y="5125745"/>
            <a:ext cx="514167" cy="57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www.clipartmax.com/png/full/172-1721710_home-icon-transparent-green-download-green-arrow-button-next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81" y="6021288"/>
            <a:ext cx="514167" cy="57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www.pngkey.com/png/full/15-158595_gold-button-png-png-download-button-gold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86" y="506288"/>
            <a:ext cx="7484641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68268" y="779512"/>
            <a:ext cx="7546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Особенности образовательного процесса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18" name="Рисунок 1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6040266"/>
            <a:ext cx="692696" cy="6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5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84249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Содержание  воспитания и обучения дошкольников. </a:t>
            </a:r>
          </a:p>
          <a:p>
            <a:pPr algn="just"/>
            <a:r>
              <a:rPr lang="ru-RU" dirty="0" smtClean="0">
                <a:latin typeface="Georgia" panose="02040502050405020303" pitchFamily="18" charset="0"/>
              </a:rPr>
              <a:t>ДОУ </a:t>
            </a:r>
            <a:r>
              <a:rPr lang="ru-RU" dirty="0">
                <a:latin typeface="Georgia" panose="02040502050405020303" pitchFamily="18" charset="0"/>
              </a:rPr>
              <a:t>в своей деятельности руководствуется Федеральными законами, Указами и распоряжениями Президента Российской Федерации, постановлениями и распоряжениями Правительства Российской Федерации, решениями соответствующего государственного или муниципального органа, осуществляющего управление в сфере образования, Уставом ДОУ </a:t>
            </a:r>
            <a:r>
              <a:rPr lang="ru-RU" dirty="0" smtClean="0">
                <a:latin typeface="Georgia" panose="02040502050405020303" pitchFamily="18" charset="0"/>
              </a:rPr>
              <a:t>№66, </a:t>
            </a:r>
            <a:r>
              <a:rPr lang="ru-RU" dirty="0">
                <a:latin typeface="Georgia" panose="02040502050405020303" pitchFamily="18" charset="0"/>
              </a:rPr>
              <a:t>договором, заключенным между ДОУ и родителями (законными представителями). </a:t>
            </a:r>
            <a:endParaRPr lang="ru-RU" dirty="0" smtClean="0">
              <a:latin typeface="Georgia" panose="02040502050405020303" pitchFamily="18" charset="0"/>
            </a:endParaRPr>
          </a:p>
          <a:p>
            <a:pPr algn="just"/>
            <a:r>
              <a:rPr lang="ru-RU" dirty="0" smtClean="0">
                <a:latin typeface="Georgia" panose="02040502050405020303" pitchFamily="18" charset="0"/>
              </a:rPr>
              <a:t>Содержание </a:t>
            </a:r>
            <a:r>
              <a:rPr lang="ru-RU" dirty="0">
                <a:latin typeface="Georgia" panose="02040502050405020303" pitchFamily="18" charset="0"/>
              </a:rPr>
              <a:t>образовательного процесса в учреждении определяется: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35886" y="2917979"/>
            <a:ext cx="1944216" cy="113160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13500000" sx="104000" sy="104000" algn="br" rotWithShape="0">
              <a:schemeClr val="accent4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Основная образовательная программа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12449" y="2924944"/>
            <a:ext cx="5544616" cy="11521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13500000" sx="104000" sy="104000" algn="br" rotWithShape="0">
              <a:schemeClr val="accent4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Georgia" panose="02040502050405020303" pitchFamily="18" charset="0"/>
              </a:rPr>
              <a:t>Цель: построение целостного педагогического процесса, обеспечивающего полноценное все стороннее развитие ребенка, развитие познавательной и творческой активности и ранней социализации, сохранение здоровья детей в соответствии с ФГОС ДО</a:t>
            </a:r>
            <a:r>
              <a:rPr lang="ru-RU" sz="1400" dirty="0">
                <a:latin typeface="Georgia" panose="02040502050405020303" pitchFamily="18" charset="0"/>
              </a:rPr>
              <a:t>. </a:t>
            </a:r>
          </a:p>
        </p:txBody>
      </p:sp>
      <p:sp>
        <p:nvSpPr>
          <p:cNvPr id="5" name="Штриховая стрелка вправо 4"/>
          <p:cNvSpPr/>
          <p:nvPr/>
        </p:nvSpPr>
        <p:spPr>
          <a:xfrm>
            <a:off x="2483768" y="3175547"/>
            <a:ext cx="432048" cy="360040"/>
          </a:xfrm>
          <a:prstGeom prst="stripedRightArrow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34926" y="4085803"/>
            <a:ext cx="88090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Georgia" panose="02040502050405020303" pitchFamily="18" charset="0"/>
              </a:rPr>
              <a:t>При этом образовательный процесс не является </a:t>
            </a:r>
            <a:r>
              <a:rPr lang="ru-RU" dirty="0" smtClean="0">
                <a:latin typeface="Georgia" panose="02040502050405020303" pitchFamily="18" charset="0"/>
              </a:rPr>
              <a:t>окончательно сформировавшимся</a:t>
            </a:r>
            <a:r>
              <a:rPr lang="ru-RU" dirty="0">
                <a:latin typeface="Georgia" panose="02040502050405020303" pitchFamily="18" charset="0"/>
              </a:rPr>
              <a:t>, он постепенно обогащается новыми методиками и технологиями.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6933" y="5207786"/>
            <a:ext cx="2765516" cy="113160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13500000" sx="104000" sy="104000" algn="br" rotWithShape="0">
              <a:schemeClr val="accent6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Georgia" panose="02040502050405020303" pitchFamily="18" charset="0"/>
              </a:rPr>
              <a:t>Ведущими ценностями при организации воспитательно - образовательной деятельности являются: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040436" y="4739853"/>
            <a:ext cx="3133246" cy="396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13500000" sx="102000" sy="102000" algn="br" rotWithShape="0">
              <a:schemeClr val="accent6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Ценность здоровья</a:t>
            </a:r>
            <a:endParaRPr lang="ru-RU" sz="16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40436" y="5229200"/>
            <a:ext cx="3133246" cy="396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13500000" sx="102000" sy="102000" algn="br" rotWithShape="0">
              <a:schemeClr val="accent6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Ценность детства</a:t>
            </a:r>
            <a:endParaRPr lang="ru-RU" sz="16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39487" y="5795001"/>
            <a:ext cx="3134195" cy="396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13500000" sx="102000" sy="102000" algn="br" rotWithShape="0">
              <a:schemeClr val="accent6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Ценность развития</a:t>
            </a:r>
            <a:endParaRPr lang="ru-RU" sz="16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67944" y="6339388"/>
            <a:ext cx="3105738" cy="396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13500000" sx="102000" sy="102000" algn="br" rotWithShape="0">
              <a:schemeClr val="accent6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Ценность сотрудничества</a:t>
            </a:r>
            <a:endParaRPr lang="ru-RU" sz="16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3" name="Штриховая стрелка вправо 12"/>
          <p:cNvSpPr/>
          <p:nvPr/>
        </p:nvSpPr>
        <p:spPr>
          <a:xfrm>
            <a:off x="3419872" y="4739853"/>
            <a:ext cx="432048" cy="360040"/>
          </a:xfrm>
          <a:prstGeom prst="striped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триховая стрелка вправо 13"/>
          <p:cNvSpPr/>
          <p:nvPr/>
        </p:nvSpPr>
        <p:spPr>
          <a:xfrm>
            <a:off x="3419872" y="5229200"/>
            <a:ext cx="432048" cy="360040"/>
          </a:xfrm>
          <a:prstGeom prst="striped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Штриховая стрелка вправо 14"/>
          <p:cNvSpPr/>
          <p:nvPr/>
        </p:nvSpPr>
        <p:spPr>
          <a:xfrm>
            <a:off x="3419872" y="5795001"/>
            <a:ext cx="432048" cy="360040"/>
          </a:xfrm>
          <a:prstGeom prst="striped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Штриховая стрелка вправо 15"/>
          <p:cNvSpPr/>
          <p:nvPr/>
        </p:nvSpPr>
        <p:spPr>
          <a:xfrm>
            <a:off x="3419872" y="6339388"/>
            <a:ext cx="432048" cy="360040"/>
          </a:xfrm>
          <a:prstGeom prst="striped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6040266"/>
            <a:ext cx="692696" cy="6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96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6040266"/>
            <a:ext cx="692696" cy="692696"/>
          </a:xfrm>
          <a:prstGeom prst="rect">
            <a:avLst/>
          </a:prstGeom>
        </p:spPr>
      </p:pic>
      <p:pic>
        <p:nvPicPr>
          <p:cNvPr id="2050" name="Picture 2" descr="https://static-eu.insales.ru/images/products/1/6141/246601725/%D0%969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5077">
            <a:off x="190530" y="761527"/>
            <a:ext cx="1644853" cy="2347498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260648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Основные и парциальные программы, реализуемые в ДОУ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2052" name="Picture 4" descr="http://www.bookin.org.ru/book/7006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7933">
            <a:off x="1938870" y="937615"/>
            <a:ext cx="1725781" cy="235463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https://main-cdn.goods.ru/big1/hlr-system/1604112414/100024290546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 descr="https://main-cdn.goods.ru/big1/hlr-system/1604112414/100024290546b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7409">
            <a:off x="3792150" y="1188927"/>
            <a:ext cx="1559698" cy="225824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ruslania.com/pictures/books_photos/44/444864/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2392">
            <a:off x="5401728" y="710882"/>
            <a:ext cx="1686983" cy="224885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cdn1.ozone.ru/multimedia/100008217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511359"/>
            <a:ext cx="1409505" cy="238489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2062" name="Picture 14" descr="https://static-eu.insales.ru/images/products/1/4983/60797815/%D0%9099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221089"/>
            <a:ext cx="1477008" cy="247555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2064" name="Picture 16" descr="https://cv01.studmed.ru/10c0c72e733/bc66ca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789040"/>
            <a:ext cx="1379724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2066" name="Picture 18" descr="https://img.chaconne.ru/img/2487191_77234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917844"/>
            <a:ext cx="1430334" cy="262869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2068" name="Picture 20" descr="http://ozon-st.cdn.ngenix.net/multimedia/1016288439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937">
            <a:off x="7213225" y="793414"/>
            <a:ext cx="1660323" cy="232321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https://pptcloud3.ams3.digitaloceanspaces.com/slides/pics/002/743/837/original/Slide1.jpg?1490181517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2" t="43927" r="68126" b="3040"/>
          <a:stretch/>
        </p:blipFill>
        <p:spPr bwMode="auto">
          <a:xfrm>
            <a:off x="6951193" y="3511359"/>
            <a:ext cx="1556219" cy="252890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4135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87270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Взаимодействие с  ООО «РИВ» (Развивающие игры Воскобовича». Авторская программа Э.Н. Панфиловой «Развивалка. ру»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5"/>
          <a:stretch/>
        </p:blipFill>
        <p:spPr>
          <a:xfrm>
            <a:off x="229856" y="3198137"/>
            <a:ext cx="1821942" cy="22768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8" name="Picture 2" descr="http://rivmoscow.ru/d/d2f78e60-f96d-493c-b088-c81eeed17c8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1464">
            <a:off x="6579761" y="3903776"/>
            <a:ext cx="1875619" cy="270652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980728"/>
            <a:ext cx="871296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  </a:t>
            </a:r>
            <a:r>
              <a:rPr lang="ru-RU" dirty="0" smtClean="0">
                <a:latin typeface="Georgia" panose="02040502050405020303" pitchFamily="18" charset="0"/>
              </a:rPr>
              <a:t>С 2013 года детский сад взаимодействует с ООО «Развивающие игры Воскобовича». Детский сад является </a:t>
            </a:r>
            <a:r>
              <a:rPr lang="ru-RU" dirty="0" err="1" smtClean="0">
                <a:latin typeface="Georgia" panose="02040502050405020303" pitchFamily="18" charset="0"/>
              </a:rPr>
              <a:t>тьюторским</a:t>
            </a:r>
            <a:r>
              <a:rPr lang="ru-RU" dirty="0" smtClean="0">
                <a:latin typeface="Georgia" panose="02040502050405020303" pitchFamily="18" charset="0"/>
              </a:rPr>
              <a:t> центром ООО «РИВ».</a:t>
            </a:r>
          </a:p>
          <a:p>
            <a:pPr algn="just"/>
            <a:r>
              <a:rPr lang="ru-RU" dirty="0" smtClean="0">
                <a:latin typeface="Georgia" panose="02040502050405020303" pitchFamily="18" charset="0"/>
              </a:rPr>
              <a:t>        Используя технологию В.В. Воскобовича «Сказочные лабиринты игры» наши воспитанники каждый раз погружаются в удивительный мир сказочных героев, живущих в фиолетовом лесу.  Включая логику и воображение помогают решать сказочным героям сложные математические задачи, выполняют упражнения на комбинаторику, трансформацию геометрических форм в образы и наоборот..</a:t>
            </a:r>
          </a:p>
          <a:p>
            <a:pPr algn="just"/>
            <a:r>
              <a:rPr lang="ru-RU" dirty="0" smtClean="0">
                <a:latin typeface="Georgia" panose="02040502050405020303" pitchFamily="18" charset="0"/>
              </a:rPr>
              <a:t>                                         Старший воспитатель детского сада, </a:t>
            </a:r>
            <a:r>
              <a:rPr lang="ru-RU" dirty="0" err="1" smtClean="0">
                <a:latin typeface="Georgia" panose="02040502050405020303" pitchFamily="18" charset="0"/>
              </a:rPr>
              <a:t>тьютор</a:t>
            </a:r>
            <a:r>
              <a:rPr lang="ru-RU" dirty="0" smtClean="0">
                <a:latin typeface="Georgia" panose="02040502050405020303" pitchFamily="18" charset="0"/>
              </a:rPr>
              <a:t>   центра,                       </a:t>
            </a:r>
          </a:p>
          <a:p>
            <a:pPr algn="just"/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smtClean="0">
                <a:latin typeface="Georgia" panose="02040502050405020303" pitchFamily="18" charset="0"/>
              </a:rPr>
              <a:t>                               Панфилова Э.Н. создала свою авторскую программу  </a:t>
            </a:r>
          </a:p>
          <a:p>
            <a:pPr algn="just"/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smtClean="0">
                <a:latin typeface="Georgia" panose="02040502050405020303" pitchFamily="18" charset="0"/>
              </a:rPr>
              <a:t>                               «Развивалка. ру». Работая по данной </a:t>
            </a:r>
          </a:p>
          <a:p>
            <a:pPr algn="just"/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smtClean="0">
                <a:latin typeface="Georgia" panose="02040502050405020303" pitchFamily="18" charset="0"/>
              </a:rPr>
              <a:t>                               программе  воспитанники детского</a:t>
            </a:r>
          </a:p>
          <a:p>
            <a:pPr algn="just"/>
            <a:r>
              <a:rPr lang="ru-RU" dirty="0" smtClean="0">
                <a:latin typeface="Georgia" panose="02040502050405020303" pitchFamily="18" charset="0"/>
              </a:rPr>
              <a:t>                                сада на 100% готовы к  </a:t>
            </a:r>
            <a:r>
              <a:rPr lang="ru-RU" dirty="0">
                <a:latin typeface="Georgia" panose="02040502050405020303" pitchFamily="18" charset="0"/>
              </a:rPr>
              <a:t>обучению в школе, </a:t>
            </a:r>
            <a:endParaRPr lang="ru-RU" dirty="0" smtClean="0">
              <a:latin typeface="Georgia" panose="02040502050405020303" pitchFamily="18" charset="0"/>
            </a:endParaRPr>
          </a:p>
          <a:p>
            <a:pPr algn="just"/>
            <a:r>
              <a:rPr lang="ru-RU" dirty="0" smtClean="0">
                <a:latin typeface="Georgia" panose="02040502050405020303" pitchFamily="18" charset="0"/>
              </a:rPr>
              <a:t>                                результативность работы по  </a:t>
            </a:r>
            <a:r>
              <a:rPr lang="ru-RU" dirty="0">
                <a:latin typeface="Georgia" panose="02040502050405020303" pitchFamily="18" charset="0"/>
              </a:rPr>
              <a:t>развитию</a:t>
            </a:r>
            <a:endParaRPr lang="ru-RU" dirty="0" smtClean="0">
              <a:latin typeface="Georgia" panose="02040502050405020303" pitchFamily="18" charset="0"/>
            </a:endParaRPr>
          </a:p>
          <a:p>
            <a:pPr algn="just"/>
            <a:r>
              <a:rPr lang="ru-RU" dirty="0" smtClean="0">
                <a:latin typeface="Georgia" panose="02040502050405020303" pitchFamily="18" charset="0"/>
              </a:rPr>
              <a:t>                                познавательных процессов </a:t>
            </a:r>
          </a:p>
          <a:p>
            <a:pPr algn="just"/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smtClean="0">
                <a:latin typeface="Georgia" panose="02040502050405020303" pitchFamily="18" charset="0"/>
              </a:rPr>
              <a:t>                               у выпускников ДОУ – 97, 8%.</a:t>
            </a:r>
          </a:p>
          <a:p>
            <a:pPr algn="just"/>
            <a:r>
              <a:rPr lang="ru-RU" dirty="0" smtClean="0">
                <a:latin typeface="Georgia" panose="02040502050405020303" pitchFamily="18" charset="0"/>
              </a:rPr>
              <a:t>Эльвира Николаевна имеет свой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hlinkClick r:id="rId4"/>
              </a:rPr>
              <a:t>собственный сайт</a:t>
            </a:r>
            <a:r>
              <a:rPr lang="ru-RU" dirty="0" smtClean="0">
                <a:latin typeface="Georgia" panose="02040502050405020303" pitchFamily="18" charset="0"/>
              </a:rPr>
              <a:t>,</a:t>
            </a:r>
          </a:p>
          <a:p>
            <a:pPr algn="just"/>
            <a:r>
              <a:rPr lang="ru-RU" dirty="0" smtClean="0">
                <a:latin typeface="Georgia" panose="02040502050405020303" pitchFamily="18" charset="0"/>
              </a:rPr>
              <a:t> на котором готова делиться своими наработками, </a:t>
            </a:r>
          </a:p>
          <a:p>
            <a:pPr algn="just"/>
            <a:r>
              <a:rPr lang="ru-RU" dirty="0" smtClean="0">
                <a:latin typeface="Georgia" panose="02040502050405020303" pitchFamily="18" charset="0"/>
              </a:rPr>
              <a:t>придумками, находками.</a:t>
            </a:r>
          </a:p>
          <a:p>
            <a:pPr algn="just"/>
            <a:endParaRPr lang="ru-RU" dirty="0">
              <a:latin typeface="Georgia" panose="02040502050405020303" pitchFamily="18" charset="0"/>
            </a:endParaRPr>
          </a:p>
        </p:txBody>
      </p:sp>
      <p:pic>
        <p:nvPicPr>
          <p:cNvPr id="8" name="Рисунок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63" y="5984216"/>
            <a:ext cx="692696" cy="6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5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260648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Организация коррекционной работы (деятельность учителей-логопедов и педагога-психолога)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906979"/>
            <a:ext cx="835292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Georgia" panose="02040502050405020303" pitchFamily="18" charset="0"/>
              </a:rPr>
              <a:t>Цель коррекционной работы в нашем детском саду – это обеспечение коррекции недостатков в речевом развитии и оказание помощи детям этой категории в освоении программы дошкольного образования.</a:t>
            </a:r>
          </a:p>
          <a:p>
            <a:r>
              <a:rPr lang="ru-RU" sz="1600" dirty="0" smtClean="0">
                <a:latin typeface="Georgia" panose="02040502050405020303" pitchFamily="18" charset="0"/>
              </a:rPr>
              <a:t>В нашем ДОУ 125 детей, обучающихся по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hlinkClick r:id="rId2"/>
              </a:rPr>
              <a:t>Адаптированной программе дошкольного образования для детей с тяжёлыми нарушениями</a:t>
            </a:r>
          </a:p>
          <a:p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hlinkClick r:id="rId2"/>
              </a:rPr>
              <a:t>речи.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  Коррекцию осуществляют :</a:t>
            </a: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3"/>
          <a:stretch/>
        </p:blipFill>
        <p:spPr>
          <a:xfrm>
            <a:off x="337328" y="2483538"/>
            <a:ext cx="1219446" cy="17126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148748" y="4328017"/>
            <a:ext cx="15966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Georgia" panose="02040502050405020303" pitchFamily="18" charset="0"/>
              </a:rPr>
              <a:t>Рошак Т.В., учитель-логопед высшей квалификационной категории</a:t>
            </a:r>
            <a:endParaRPr lang="ru-RU" sz="1400" dirty="0">
              <a:latin typeface="Georgia" panose="020405020504050203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5" t="-13" r="15106" b="46341"/>
          <a:stretch/>
        </p:blipFill>
        <p:spPr>
          <a:xfrm>
            <a:off x="2014087" y="2482180"/>
            <a:ext cx="1247202" cy="17126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1716321" y="4336925"/>
            <a:ext cx="158886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Georgia" panose="02040502050405020303" pitchFamily="18" charset="0"/>
              </a:rPr>
              <a:t>Усачёва Е.А., учитель-логопед высшей квалификационной категории</a:t>
            </a:r>
            <a:endParaRPr lang="ru-RU" sz="1400" dirty="0">
              <a:latin typeface="Georgia" panose="02040502050405020303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6" t="8512" r="18292" b="32358"/>
          <a:stretch/>
        </p:blipFill>
        <p:spPr>
          <a:xfrm>
            <a:off x="3627892" y="2483538"/>
            <a:ext cx="1197321" cy="1713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3296286" y="4354902"/>
            <a:ext cx="158886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 smtClean="0">
                <a:latin typeface="Georgia" panose="02040502050405020303" pitchFamily="18" charset="0"/>
              </a:rPr>
              <a:t>Архипюк</a:t>
            </a:r>
            <a:r>
              <a:rPr lang="ru-RU" sz="1400" dirty="0" smtClean="0">
                <a:latin typeface="Georgia" panose="02040502050405020303" pitchFamily="18" charset="0"/>
              </a:rPr>
              <a:t> Ю.А., учитель-логопед первой квалификационной категории</a:t>
            </a:r>
            <a:endParaRPr lang="ru-RU" sz="1400" dirty="0">
              <a:latin typeface="Georgia" panose="02040502050405020303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9" t="11900" r="19512" b="30894"/>
          <a:stretch/>
        </p:blipFill>
        <p:spPr>
          <a:xfrm>
            <a:off x="5128495" y="2482892"/>
            <a:ext cx="1294430" cy="17111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/>
          <p:cNvSpPr txBox="1"/>
          <p:nvPr/>
        </p:nvSpPr>
        <p:spPr>
          <a:xfrm>
            <a:off x="5008532" y="4194785"/>
            <a:ext cx="158886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Georgia" panose="02040502050405020303" pitchFamily="18" charset="0"/>
              </a:rPr>
              <a:t>Грачёва Н.., учитель-логопед первой квалификационной категории</a:t>
            </a:r>
            <a:endParaRPr lang="ru-RU" sz="1400" dirty="0">
              <a:latin typeface="Georgia" panose="02040502050405020303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397" y="2748765"/>
            <a:ext cx="2412112" cy="28610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228600" y="5534561"/>
            <a:ext cx="8735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Georgia" panose="02040502050405020303" pitchFamily="18" charset="0"/>
              </a:rPr>
              <a:t>В 2019-2020 учебном году специалисты прошли повышение квалификации по направлениям: </a:t>
            </a:r>
            <a:r>
              <a:rPr lang="ru-RU" sz="1600" dirty="0">
                <a:latin typeface="Georgia" panose="02040502050405020303" pitchFamily="18" charset="0"/>
              </a:rPr>
              <a:t>«»Коррекция общего недоразвития речи у дошкольников в условиях реализации ФГОС ДО», «Подготовка к школе детей с речевыми нарушениями», «Игровые технологии в </a:t>
            </a:r>
            <a:r>
              <a:rPr lang="ru-RU" sz="1600" dirty="0" smtClean="0">
                <a:latin typeface="Georgia" panose="02040502050405020303" pitchFamily="18" charset="0"/>
              </a:rPr>
              <a:t>коррекционно-воспитательной </a:t>
            </a:r>
            <a:r>
              <a:rPr lang="ru-RU" sz="1600" dirty="0">
                <a:latin typeface="Georgia" panose="02040502050405020303" pitchFamily="18" charset="0"/>
              </a:rPr>
              <a:t>работе с детьми с речевой патологией в ДОУ»</a:t>
            </a:r>
          </a:p>
        </p:txBody>
      </p:sp>
      <p:pic>
        <p:nvPicPr>
          <p:cNvPr id="14" name="Рисунок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63" y="5984216"/>
            <a:ext cx="692696" cy="6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96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06" y="188640"/>
            <a:ext cx="1518324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53429" y="184438"/>
            <a:ext cx="8623668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5463" algn="just" defTabSz="246063"/>
            <a:r>
              <a:rPr lang="ru-RU" sz="1600" dirty="0" smtClean="0">
                <a:latin typeface="Georgia" panose="02040502050405020303" pitchFamily="18" charset="0"/>
              </a:rPr>
              <a:t>            В </a:t>
            </a:r>
            <a:r>
              <a:rPr lang="ru-RU" sz="1600" dirty="0">
                <a:latin typeface="Georgia" panose="02040502050405020303" pitchFamily="18" charset="0"/>
              </a:rPr>
              <a:t>обеспечении условий и возможностей развития и обучения детей с ОВЗ особая роль принадлежит педагогу-психологу. Говоря о работе психолога, мы имеем в виду не просто психологическую помощь, поддержку детей, испытывающих трудности в обучении. </a:t>
            </a:r>
            <a:r>
              <a:rPr lang="ru-RU" sz="1600" dirty="0" smtClean="0">
                <a:latin typeface="Georgia" panose="02040502050405020303" pitchFamily="18" charset="0"/>
              </a:rPr>
              <a:t>Ключевыми </a:t>
            </a:r>
            <a:r>
              <a:rPr lang="ru-RU" sz="1600" dirty="0">
                <a:latin typeface="Georgia" panose="02040502050405020303" pitchFamily="18" charset="0"/>
              </a:rPr>
              <a:t>направлениями работы психолога ДОУ с детьми с ОВЗ является диагностическая, коррекционная и развивающая работа; профилактическая и консультативная работа с педагогами и родителями, воспитывающими детей данной категории</a:t>
            </a:r>
            <a:r>
              <a:rPr lang="ru-RU" sz="1600" dirty="0" smtClean="0">
                <a:latin typeface="Georgia" panose="02040502050405020303" pitchFamily="18" charset="0"/>
              </a:rPr>
              <a:t>.</a:t>
            </a:r>
          </a:p>
          <a:p>
            <a:pPr algn="just" defTabSz="246063"/>
            <a:endParaRPr lang="ru-RU" sz="700" i="1" dirty="0" smtClean="0">
              <a:latin typeface="Georgia" panose="02040502050405020303" pitchFamily="18" charset="0"/>
            </a:endParaRPr>
          </a:p>
          <a:p>
            <a:pPr algn="just" defTabSz="246063"/>
            <a:r>
              <a:rPr lang="ru-RU" sz="1400" dirty="0" smtClean="0">
                <a:latin typeface="Georgia" panose="02040502050405020303" pitchFamily="18" charset="0"/>
              </a:rPr>
              <a:t>Козловская </a:t>
            </a:r>
            <a:r>
              <a:rPr lang="ru-RU" sz="1400" dirty="0">
                <a:latin typeface="Georgia" panose="02040502050405020303" pitchFamily="18" charset="0"/>
              </a:rPr>
              <a:t>Ю.В., </a:t>
            </a:r>
            <a:r>
              <a:rPr lang="ru-RU" sz="1400" dirty="0" smtClean="0">
                <a:latin typeface="Georgia" panose="02040502050405020303" pitchFamily="18" charset="0"/>
              </a:rPr>
              <a:t>педагог-психолог</a:t>
            </a:r>
          </a:p>
          <a:p>
            <a:pPr algn="just" defTabSz="246063"/>
            <a:r>
              <a:rPr lang="ru-RU" sz="1400" dirty="0" smtClean="0">
                <a:latin typeface="Georgia" panose="02040502050405020303" pitchFamily="18" charset="0"/>
              </a:rPr>
              <a:t> </a:t>
            </a:r>
            <a:r>
              <a:rPr lang="ru-RU" sz="1400" dirty="0">
                <a:latin typeface="Georgia" panose="02040502050405020303" pitchFamily="18" charset="0"/>
              </a:rPr>
              <a:t>высшей квалификационной категории</a:t>
            </a:r>
            <a:endParaRPr lang="ru-RU" sz="1400" dirty="0" smtClean="0">
              <a:latin typeface="Georgia" panose="02040502050405020303" pitchFamily="18" charset="0"/>
            </a:endParaRPr>
          </a:p>
          <a:p>
            <a:pPr algn="just" defTabSz="246063"/>
            <a:endParaRPr lang="ru-RU" sz="1200" dirty="0" smtClean="0">
              <a:latin typeface="Georgia" panose="02040502050405020303" pitchFamily="18" charset="0"/>
            </a:endParaRPr>
          </a:p>
          <a:p>
            <a:pPr algn="just" defTabSz="246063"/>
            <a:r>
              <a:rPr lang="ru-RU" sz="1600" dirty="0" smtClean="0">
                <a:latin typeface="Georgia" panose="02040502050405020303" pitchFamily="18" charset="0"/>
              </a:rPr>
              <a:t>Для </a:t>
            </a:r>
            <a:r>
              <a:rPr lang="ru-RU" sz="1600" dirty="0">
                <a:latin typeface="Georgia" panose="02040502050405020303" pitchFamily="18" charset="0"/>
              </a:rPr>
              <a:t>успешности воспитания и обучения детей с ОВЗ необходима правильная оценка их возможностей и выявление особых образовательных потребностей. В связи с этим ежегодно в детском саду проводится психолого-медико-педагогическая диагностика, позволяющая</a:t>
            </a:r>
            <a:r>
              <a:rPr lang="ru-RU" sz="1600" dirty="0" smtClean="0">
                <a:latin typeface="Georgia" panose="02040502050405020303" pitchFamily="18" charset="0"/>
              </a:rPr>
              <a:t>: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3429" y="3861048"/>
            <a:ext cx="684267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defTabSz="246063">
              <a:buFont typeface="Wingdings" panose="05000000000000000000" pitchFamily="2" charset="2"/>
              <a:buChar char="ü"/>
            </a:pPr>
            <a:r>
              <a:rPr lang="ru-RU" sz="1600" dirty="0">
                <a:latin typeface="Georgia" panose="02040502050405020303" pitchFamily="18" charset="0"/>
              </a:rPr>
              <a:t>своевременно выявить детей с ОВЗ; </a:t>
            </a:r>
          </a:p>
          <a:p>
            <a:pPr marL="285750" indent="-285750" defTabSz="220663">
              <a:buFont typeface="Wingdings" panose="05000000000000000000" pitchFamily="2" charset="2"/>
              <a:buChar char="ü"/>
            </a:pPr>
            <a:r>
              <a:rPr lang="ru-RU" sz="1600" dirty="0">
                <a:latin typeface="Georgia" panose="02040502050405020303" pitchFamily="18" charset="0"/>
              </a:rPr>
              <a:t>выявить индивидуальные психолого-педагогические особенности ребенка с ОВЗ; </a:t>
            </a:r>
            <a:endParaRPr lang="ru-RU" sz="1600" dirty="0" smtClean="0">
              <a:latin typeface="Georgia" panose="02040502050405020303" pitchFamily="18" charset="0"/>
            </a:endParaRPr>
          </a:p>
          <a:p>
            <a:pPr marL="285750" indent="-285750" defTabSz="220663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Georgia" panose="02040502050405020303" pitchFamily="18" charset="0"/>
              </a:rPr>
              <a:t>определить </a:t>
            </a:r>
            <a:r>
              <a:rPr lang="ru-RU" sz="1600" dirty="0">
                <a:latin typeface="Georgia" panose="02040502050405020303" pitchFamily="18" charset="0"/>
              </a:rPr>
              <a:t>оптимальный педагогический маршрут; </a:t>
            </a:r>
          </a:p>
          <a:p>
            <a:pPr marL="285750" indent="-285750" defTabSz="220663">
              <a:buFont typeface="Wingdings" panose="05000000000000000000" pitchFamily="2" charset="2"/>
              <a:buChar char="ü"/>
            </a:pPr>
            <a:r>
              <a:rPr lang="ru-RU" sz="1600" dirty="0">
                <a:latin typeface="Georgia" panose="02040502050405020303" pitchFamily="18" charset="0"/>
              </a:rPr>
              <a:t>обеспечить индивидуальным сопровождением каждого ребёнка с ОВЗ в дошкольном учреждении; </a:t>
            </a:r>
          </a:p>
          <a:p>
            <a:pPr marL="285750" indent="-285750" defTabSz="220663">
              <a:buFont typeface="Wingdings" panose="05000000000000000000" pitchFamily="2" charset="2"/>
              <a:buChar char="ü"/>
            </a:pPr>
            <a:r>
              <a:rPr lang="ru-RU" sz="1600" dirty="0">
                <a:latin typeface="Georgia" panose="02040502050405020303" pitchFamily="18" charset="0"/>
              </a:rPr>
              <a:t>спланировать коррекционные мероприятия, разработать программы коррекционной работы; </a:t>
            </a:r>
          </a:p>
          <a:p>
            <a:pPr marL="285750" indent="-285750" defTabSz="220663">
              <a:buFont typeface="Wingdings" panose="05000000000000000000" pitchFamily="2" charset="2"/>
              <a:buChar char="ü"/>
            </a:pPr>
            <a:r>
              <a:rPr lang="ru-RU" sz="1600" dirty="0">
                <a:latin typeface="Georgia" panose="02040502050405020303" pitchFamily="18" charset="0"/>
              </a:rPr>
              <a:t>оценить динамику развития и эффективность коррекционной работы; </a:t>
            </a:r>
          </a:p>
          <a:p>
            <a:pPr marL="285750" indent="-285750" defTabSz="220663">
              <a:buFont typeface="Wingdings" panose="05000000000000000000" pitchFamily="2" charset="2"/>
              <a:buChar char="ü"/>
            </a:pPr>
            <a:r>
              <a:rPr lang="ru-RU" sz="1600" dirty="0">
                <a:latin typeface="Georgia" panose="02040502050405020303" pitchFamily="18" charset="0"/>
              </a:rPr>
              <a:t>определить условия воспитания и обучения ребёнка; </a:t>
            </a:r>
          </a:p>
          <a:p>
            <a:pPr marL="285750" indent="-285750" defTabSz="220663">
              <a:buFont typeface="Wingdings" panose="05000000000000000000" pitchFamily="2" charset="2"/>
              <a:buChar char="ü"/>
            </a:pPr>
            <a:r>
              <a:rPr lang="ru-RU" sz="1600" dirty="0">
                <a:latin typeface="Georgia" panose="02040502050405020303" pitchFamily="18" charset="0"/>
              </a:rPr>
              <a:t>консультировать родителей ребёнка</a:t>
            </a:r>
            <a:r>
              <a:rPr lang="ru-RU" sz="1600" dirty="0"/>
              <a:t>. </a:t>
            </a:r>
            <a:endParaRPr lang="ru-RU" sz="1600" dirty="0"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94" r="9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0316" y="4340272"/>
            <a:ext cx="2239586" cy="2348386"/>
          </a:xfrm>
          <a:prstGeom prst="rect">
            <a:avLst/>
          </a:prstGeom>
        </p:spPr>
      </p:pic>
      <p:pic>
        <p:nvPicPr>
          <p:cNvPr id="6" name="Рисунок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755" y="5995962"/>
            <a:ext cx="692696" cy="6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96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6165304" cy="61653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88640"/>
            <a:ext cx="2208246" cy="17281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085184"/>
            <a:ext cx="2304256" cy="16561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01"/>
          <a:stretch/>
        </p:blipFill>
        <p:spPr>
          <a:xfrm>
            <a:off x="6871956" y="2003677"/>
            <a:ext cx="1928813" cy="2952328"/>
          </a:xfrm>
          <a:prstGeom prst="rect">
            <a:avLst/>
          </a:prstGeom>
        </p:spPr>
      </p:pic>
      <p:pic>
        <p:nvPicPr>
          <p:cNvPr id="7" name="Рисунок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925" y="6000738"/>
            <a:ext cx="692696" cy="6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96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6732380"/>
              </p:ext>
            </p:extLst>
          </p:nvPr>
        </p:nvGraphicFramePr>
        <p:xfrm>
          <a:off x="323528" y="1213136"/>
          <a:ext cx="5979697" cy="3367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0"/>
                <a:gridCol w="2304256"/>
                <a:gridCol w="1088973"/>
                <a:gridCol w="1146308"/>
              </a:tblGrid>
              <a:tr h="430151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Направление развития</a:t>
                      </a:r>
                      <a:endParaRPr lang="ru-RU" sz="1100" dirty="0">
                        <a:solidFill>
                          <a:schemeClr val="tx1"/>
                        </a:solidFill>
                        <a:latin typeface="Georgia" panose="0204050205040502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Наименование кружка</a:t>
                      </a:r>
                      <a:endParaRPr lang="ru-RU" sz="1100" dirty="0">
                        <a:solidFill>
                          <a:schemeClr val="tx1"/>
                        </a:solidFill>
                        <a:latin typeface="Georgia" panose="0204050205040502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Возраст участников</a:t>
                      </a:r>
                      <a:endParaRPr lang="ru-RU" sz="1100" dirty="0">
                        <a:solidFill>
                          <a:schemeClr val="tx1"/>
                        </a:solidFill>
                        <a:latin typeface="Georgia" panose="0204050205040502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Количество детей</a:t>
                      </a:r>
                      <a:endParaRPr lang="ru-RU" sz="1100" dirty="0">
                        <a:solidFill>
                          <a:schemeClr val="tx1"/>
                        </a:solidFill>
                        <a:latin typeface="Georgia" panose="0204050205040502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4395"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Художественно-эстетическое развитие</a:t>
                      </a:r>
                      <a:endParaRPr lang="ru-RU" sz="105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anose="020405020504050203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Georgia" panose="02040502050405020303" pitchFamily="18" charset="0"/>
                        </a:rPr>
                        <a:t>«Маленькие звёзды сцены»</a:t>
                      </a:r>
                    </a:p>
                    <a:p>
                      <a:r>
                        <a:rPr lang="ru-RU" sz="1200" dirty="0" smtClean="0">
                          <a:latin typeface="Georgia" panose="02040502050405020303" pitchFamily="18" charset="0"/>
                        </a:rPr>
                        <a:t>«Непоседы»</a:t>
                      </a:r>
                      <a:endParaRPr lang="ru-RU" sz="1200" dirty="0">
                        <a:latin typeface="Georgia" panose="02040502050405020303" pitchFamily="18" charset="0"/>
                      </a:endParaRPr>
                    </a:p>
                    <a:p>
                      <a:r>
                        <a:rPr lang="ru-RU" sz="1200" dirty="0" smtClean="0">
                          <a:latin typeface="Georgia" panose="02040502050405020303" pitchFamily="18" charset="0"/>
                        </a:rPr>
                        <a:t>«Восход»</a:t>
                      </a:r>
                    </a:p>
                    <a:p>
                      <a:r>
                        <a:rPr lang="ru-RU" sz="1200" dirty="0" smtClean="0">
                          <a:latin typeface="Georgia" panose="02040502050405020303" pitchFamily="18" charset="0"/>
                        </a:rPr>
                        <a:t>«</a:t>
                      </a:r>
                      <a:r>
                        <a:rPr lang="ru-RU" sz="1200" dirty="0" err="1" smtClean="0">
                          <a:latin typeface="Georgia" panose="02040502050405020303" pitchFamily="18" charset="0"/>
                        </a:rPr>
                        <a:t>Каляки-маляки</a:t>
                      </a:r>
                      <a:r>
                        <a:rPr lang="ru-RU" sz="1200" dirty="0" smtClean="0">
                          <a:latin typeface="Georgia" panose="02040502050405020303" pitchFamily="18" charset="0"/>
                        </a:rPr>
                        <a:t>»</a:t>
                      </a:r>
                      <a:endParaRPr lang="ru-RU" sz="1200" dirty="0">
                        <a:latin typeface="Georgia" panose="0204050205040502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Georgia" panose="02040502050405020303" pitchFamily="18" charset="0"/>
                        </a:rPr>
                        <a:t>5-7 лет</a:t>
                      </a:r>
                    </a:p>
                    <a:p>
                      <a:r>
                        <a:rPr lang="ru-RU" sz="1200" dirty="0" smtClean="0">
                          <a:latin typeface="Georgia" panose="02040502050405020303" pitchFamily="18" charset="0"/>
                        </a:rPr>
                        <a:t>3-7 лет</a:t>
                      </a:r>
                    </a:p>
                    <a:p>
                      <a:r>
                        <a:rPr lang="ru-RU" sz="1200" dirty="0" smtClean="0">
                          <a:latin typeface="Georgia" panose="02040502050405020303" pitchFamily="18" charset="0"/>
                        </a:rPr>
                        <a:t>4-6 лет</a:t>
                      </a:r>
                    </a:p>
                    <a:p>
                      <a:r>
                        <a:rPr lang="ru-RU" sz="1200" dirty="0" smtClean="0">
                          <a:latin typeface="Georgia" panose="02040502050405020303" pitchFamily="18" charset="0"/>
                        </a:rPr>
                        <a:t>3-4 года</a:t>
                      </a:r>
                      <a:endParaRPr lang="ru-RU" sz="1200" dirty="0">
                        <a:latin typeface="Georgia" panose="0204050205040502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Georgia" panose="02040502050405020303" pitchFamily="18" charset="0"/>
                        </a:rPr>
                        <a:t>26</a:t>
                      </a:r>
                    </a:p>
                    <a:p>
                      <a:r>
                        <a:rPr lang="ru-RU" sz="1200" dirty="0" smtClean="0">
                          <a:latin typeface="Georgia" panose="02040502050405020303" pitchFamily="18" charset="0"/>
                        </a:rPr>
                        <a:t>60</a:t>
                      </a:r>
                      <a:endParaRPr lang="ru-RU" sz="1200" dirty="0">
                        <a:latin typeface="Georgia" panose="02040502050405020303" pitchFamily="18" charset="0"/>
                      </a:endParaRPr>
                    </a:p>
                    <a:p>
                      <a:r>
                        <a:rPr lang="ru-RU" sz="1200" dirty="0" smtClean="0">
                          <a:latin typeface="Georgia" panose="02040502050405020303" pitchFamily="18" charset="0"/>
                        </a:rPr>
                        <a:t>15</a:t>
                      </a:r>
                    </a:p>
                    <a:p>
                      <a:r>
                        <a:rPr lang="ru-RU" sz="1200" dirty="0" smtClean="0">
                          <a:latin typeface="Georgia" panose="02040502050405020303" pitchFamily="18" charset="0"/>
                        </a:rPr>
                        <a:t>35</a:t>
                      </a:r>
                      <a:endParaRPr lang="ru-RU" sz="1200" dirty="0">
                        <a:latin typeface="Georgia" panose="0204050205040502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5226"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Физическое развитие</a:t>
                      </a:r>
                      <a:endParaRPr lang="ru-RU" sz="105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anose="0204050205040502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Georgia" panose="02040502050405020303" pitchFamily="18" charset="0"/>
                        </a:rPr>
                        <a:t>«Дельфинёнок»</a:t>
                      </a:r>
                    </a:p>
                    <a:p>
                      <a:r>
                        <a:rPr lang="ru-RU" sz="1200" dirty="0" smtClean="0">
                          <a:latin typeface="Georgia" panose="02040502050405020303" pitchFamily="18" charset="0"/>
                        </a:rPr>
                        <a:t>«Золотая рыбка</a:t>
                      </a:r>
                    </a:p>
                    <a:p>
                      <a:r>
                        <a:rPr lang="ru-RU" sz="1200" dirty="0" smtClean="0">
                          <a:latin typeface="Georgia" panose="02040502050405020303" pitchFamily="18" charset="0"/>
                        </a:rPr>
                        <a:t>«Футбольный мяч»</a:t>
                      </a:r>
                      <a:endParaRPr lang="ru-RU" sz="1200" dirty="0">
                        <a:latin typeface="Georgia" panose="0204050205040502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Georgia" panose="02040502050405020303" pitchFamily="18" charset="0"/>
                        </a:rPr>
                        <a:t>5-7 лет</a:t>
                      </a:r>
                    </a:p>
                    <a:p>
                      <a:r>
                        <a:rPr lang="ru-RU" sz="1200" dirty="0" smtClean="0">
                          <a:latin typeface="Georgia" panose="02040502050405020303" pitchFamily="18" charset="0"/>
                        </a:rPr>
                        <a:t>3-5 лет</a:t>
                      </a:r>
                    </a:p>
                    <a:p>
                      <a:r>
                        <a:rPr lang="ru-RU" sz="1200" dirty="0" smtClean="0">
                          <a:latin typeface="Georgia" panose="02040502050405020303" pitchFamily="18" charset="0"/>
                        </a:rPr>
                        <a:t>4-7 лет</a:t>
                      </a:r>
                      <a:endParaRPr lang="ru-RU" sz="1200" dirty="0">
                        <a:latin typeface="Georgia" panose="0204050205040502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Georgia" panose="02040502050405020303" pitchFamily="18" charset="0"/>
                        </a:rPr>
                        <a:t>25</a:t>
                      </a:r>
                    </a:p>
                    <a:p>
                      <a:r>
                        <a:rPr lang="ru-RU" sz="1200" dirty="0" smtClean="0">
                          <a:latin typeface="Georgia" panose="02040502050405020303" pitchFamily="18" charset="0"/>
                        </a:rPr>
                        <a:t>25</a:t>
                      </a:r>
                    </a:p>
                    <a:p>
                      <a:r>
                        <a:rPr lang="ru-RU" sz="1200" dirty="0" smtClean="0">
                          <a:latin typeface="Georgia" panose="02040502050405020303" pitchFamily="18" charset="0"/>
                        </a:rPr>
                        <a:t>20</a:t>
                      </a:r>
                      <a:endParaRPr lang="ru-RU" sz="1200" dirty="0">
                        <a:latin typeface="Georgia" panose="0204050205040502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9576"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Социально-коммуникативное развитие</a:t>
                      </a:r>
                      <a:endParaRPr lang="ru-RU" sz="105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anose="0204050205040502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Georgia" panose="02040502050405020303" pitchFamily="18" charset="0"/>
                        </a:rPr>
                        <a:t>«Волшебная комната»</a:t>
                      </a:r>
                    </a:p>
                    <a:p>
                      <a:r>
                        <a:rPr lang="ru-RU" sz="1200" dirty="0" smtClean="0">
                          <a:latin typeface="Georgia" panose="02040502050405020303" pitchFamily="18" charset="0"/>
                        </a:rPr>
                        <a:t>«Цветик-семицветик»</a:t>
                      </a:r>
                    </a:p>
                    <a:p>
                      <a:r>
                        <a:rPr lang="ru-RU" sz="1200" dirty="0" smtClean="0">
                          <a:latin typeface="Georgia" panose="02040502050405020303" pitchFamily="18" charset="0"/>
                        </a:rPr>
                        <a:t>«Умные сказки»</a:t>
                      </a:r>
                    </a:p>
                    <a:p>
                      <a:r>
                        <a:rPr lang="ru-RU" sz="1200" dirty="0" smtClean="0">
                          <a:latin typeface="Georgia" panose="02040502050405020303" pitchFamily="18" charset="0"/>
                        </a:rPr>
                        <a:t>«В школу с улыбкой»</a:t>
                      </a:r>
                      <a:endParaRPr lang="ru-RU" sz="1200" dirty="0">
                        <a:latin typeface="Georgia" panose="0204050205040502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Georgia" panose="02040502050405020303" pitchFamily="18" charset="0"/>
                        </a:rPr>
                        <a:t>3-4 года</a:t>
                      </a:r>
                    </a:p>
                    <a:p>
                      <a:r>
                        <a:rPr lang="ru-RU" sz="1200" dirty="0" smtClean="0">
                          <a:latin typeface="Georgia" panose="02040502050405020303" pitchFamily="18" charset="0"/>
                        </a:rPr>
                        <a:t>4-5 лет</a:t>
                      </a:r>
                    </a:p>
                    <a:p>
                      <a:r>
                        <a:rPr lang="ru-RU" sz="1200" dirty="0" smtClean="0">
                          <a:latin typeface="Georgia" panose="02040502050405020303" pitchFamily="18" charset="0"/>
                        </a:rPr>
                        <a:t>5-6 лет</a:t>
                      </a:r>
                    </a:p>
                    <a:p>
                      <a:r>
                        <a:rPr lang="ru-RU" sz="1200" dirty="0" smtClean="0">
                          <a:latin typeface="Georgia" panose="02040502050405020303" pitchFamily="18" charset="0"/>
                        </a:rPr>
                        <a:t>6-7 лет</a:t>
                      </a:r>
                      <a:endParaRPr lang="ru-RU" sz="1200" dirty="0">
                        <a:latin typeface="Georgia" panose="0204050205040502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Georgia" panose="02040502050405020303" pitchFamily="18" charset="0"/>
                        </a:rPr>
                        <a:t>20</a:t>
                      </a:r>
                    </a:p>
                    <a:p>
                      <a:r>
                        <a:rPr lang="ru-RU" sz="1200" dirty="0" smtClean="0">
                          <a:latin typeface="Georgia" panose="02040502050405020303" pitchFamily="18" charset="0"/>
                        </a:rPr>
                        <a:t>25</a:t>
                      </a:r>
                    </a:p>
                    <a:p>
                      <a:r>
                        <a:rPr lang="ru-RU" sz="1200" dirty="0" smtClean="0">
                          <a:latin typeface="Georgia" panose="02040502050405020303" pitchFamily="18" charset="0"/>
                        </a:rPr>
                        <a:t>20</a:t>
                      </a:r>
                    </a:p>
                    <a:p>
                      <a:r>
                        <a:rPr lang="ru-RU" sz="1200" dirty="0" smtClean="0">
                          <a:latin typeface="Georgia" panose="02040502050405020303" pitchFamily="18" charset="0"/>
                        </a:rPr>
                        <a:t>30</a:t>
                      </a:r>
                      <a:endParaRPr lang="ru-RU" sz="1200" dirty="0">
                        <a:latin typeface="Georgia" panose="0204050205040502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4865"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Познавательное развитие</a:t>
                      </a:r>
                      <a:endParaRPr lang="ru-RU" sz="105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anose="0204050205040502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Georgia" panose="02040502050405020303" pitchFamily="18" charset="0"/>
                        </a:rPr>
                        <a:t>«Развивалка. ру»</a:t>
                      </a:r>
                    </a:p>
                    <a:p>
                      <a:r>
                        <a:rPr lang="ru-RU" sz="1200" dirty="0" smtClean="0">
                          <a:latin typeface="Georgia" panose="02040502050405020303" pitchFamily="18" charset="0"/>
                        </a:rPr>
                        <a:t>«Пиши-читай»</a:t>
                      </a:r>
                    </a:p>
                    <a:p>
                      <a:r>
                        <a:rPr lang="ru-RU" sz="1200" dirty="0" smtClean="0">
                          <a:latin typeface="Georgia" panose="02040502050405020303" pitchFamily="18" charset="0"/>
                        </a:rPr>
                        <a:t>«Ментальная арифметика»</a:t>
                      </a:r>
                      <a:endParaRPr lang="ru-RU" sz="1200" dirty="0">
                        <a:latin typeface="Georgia" panose="0204050205040502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Georgia" panose="02040502050405020303" pitchFamily="18" charset="0"/>
                        </a:rPr>
                        <a:t>4-7</a:t>
                      </a:r>
                      <a:r>
                        <a:rPr lang="ru-RU" sz="1200" baseline="0" dirty="0" smtClean="0">
                          <a:latin typeface="Georgia" panose="02040502050405020303" pitchFamily="18" charset="0"/>
                        </a:rPr>
                        <a:t> лет</a:t>
                      </a:r>
                    </a:p>
                    <a:p>
                      <a:r>
                        <a:rPr lang="ru-RU" sz="1200" baseline="0" dirty="0" smtClean="0">
                          <a:latin typeface="Georgia" panose="02040502050405020303" pitchFamily="18" charset="0"/>
                        </a:rPr>
                        <a:t>4-5 лет</a:t>
                      </a:r>
                    </a:p>
                    <a:p>
                      <a:r>
                        <a:rPr lang="ru-RU" sz="1200" baseline="0" dirty="0" smtClean="0">
                          <a:latin typeface="Georgia" panose="02040502050405020303" pitchFamily="18" charset="0"/>
                        </a:rPr>
                        <a:t>5-6 лет</a:t>
                      </a:r>
                      <a:endParaRPr lang="ru-RU" sz="1200" dirty="0">
                        <a:latin typeface="Georgia" panose="0204050205040502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Georgia" panose="02040502050405020303" pitchFamily="18" charset="0"/>
                        </a:rPr>
                        <a:t>60</a:t>
                      </a:r>
                    </a:p>
                    <a:p>
                      <a:r>
                        <a:rPr lang="ru-RU" sz="1200" dirty="0" smtClean="0">
                          <a:latin typeface="Georgia" panose="02040502050405020303" pitchFamily="18" charset="0"/>
                        </a:rPr>
                        <a:t>18</a:t>
                      </a:r>
                    </a:p>
                    <a:p>
                      <a:r>
                        <a:rPr lang="ru-RU" sz="1200" dirty="0" smtClean="0">
                          <a:latin typeface="Georgia" panose="02040502050405020303" pitchFamily="18" charset="0"/>
                        </a:rPr>
                        <a:t>26</a:t>
                      </a:r>
                      <a:endParaRPr lang="ru-RU" sz="1200" dirty="0">
                        <a:latin typeface="Georgia" panose="0204050205040502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12715" y="75982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Дополнительные  образовательные  услуги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2770">
            <a:off x="7369918" y="1606896"/>
            <a:ext cx="1575440" cy="1181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2769">
            <a:off x="6757796" y="501853"/>
            <a:ext cx="1052739" cy="1403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917" y="2917029"/>
            <a:ext cx="1473440" cy="9822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362" y="2007357"/>
            <a:ext cx="951097" cy="1268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09"/>
          <a:stretch/>
        </p:blipFill>
        <p:spPr>
          <a:xfrm rot="670377">
            <a:off x="6213113" y="3352878"/>
            <a:ext cx="1306842" cy="1144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312715" y="457786"/>
            <a:ext cx="859005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700" dirty="0" smtClean="0">
                <a:latin typeface="Georgia" panose="02040502050405020303" pitchFamily="18" charset="0"/>
              </a:rPr>
              <a:t>МБДОУ</a:t>
            </a:r>
            <a:r>
              <a:rPr lang="ru-RU" sz="1700" dirty="0">
                <a:latin typeface="Georgia" panose="02040502050405020303" pitchFamily="18" charset="0"/>
              </a:rPr>
              <a:t>  детский сад «Непоседы» в 2019-2020 учебном году </a:t>
            </a:r>
            <a:endParaRPr lang="ru-RU" sz="1700" dirty="0" smtClean="0">
              <a:latin typeface="Georgia" panose="02040502050405020303" pitchFamily="18" charset="0"/>
            </a:endParaRPr>
          </a:p>
          <a:p>
            <a:pPr fontAlgn="base"/>
            <a:r>
              <a:rPr lang="ru-RU" sz="1700" dirty="0" smtClean="0">
                <a:latin typeface="Georgia" panose="02040502050405020303" pitchFamily="18" charset="0"/>
              </a:rPr>
              <a:t>предоставлялись </a:t>
            </a:r>
            <a:r>
              <a:rPr lang="ru-RU" sz="1700" dirty="0">
                <a:latin typeface="Georgia" panose="02040502050405020303" pitchFamily="18" charset="0"/>
              </a:rPr>
              <a:t>следующие платные образовательные услуги</a:t>
            </a:r>
            <a:r>
              <a:rPr lang="ru-RU" sz="1700" dirty="0" smtClean="0">
                <a:latin typeface="Georgia" panose="02040502050405020303" pitchFamily="18" charset="0"/>
              </a:rPr>
              <a:t>:</a:t>
            </a:r>
            <a:endParaRPr lang="ru-RU" sz="1700" dirty="0">
              <a:latin typeface="Georgia" panose="02040502050405020303" pitchFamily="18" charset="0"/>
            </a:endParaRPr>
          </a:p>
        </p:txBody>
      </p:sp>
      <p:pic>
        <p:nvPicPr>
          <p:cNvPr id="6147" name="Диаграмма 1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3"/>
          <a:stretch>
            <a:fillRect/>
          </a:stretch>
        </p:blipFill>
        <p:spPr bwMode="auto">
          <a:xfrm>
            <a:off x="2705758" y="4725144"/>
            <a:ext cx="6230938" cy="198125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rgbClr val="00B05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2" name="TextBox 11"/>
          <p:cNvSpPr txBox="1"/>
          <p:nvPr/>
        </p:nvSpPr>
        <p:spPr>
          <a:xfrm>
            <a:off x="319871" y="4733322"/>
            <a:ext cx="25031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Georgia" panose="02040502050405020303" pitchFamily="18" charset="0"/>
              </a:rPr>
              <a:t>Уровень усвоения программ дополнительных образовательных услуг определён по итогам мониторинга на конец учебного года  по каждому из направлений деятельности:</a:t>
            </a:r>
          </a:p>
        </p:txBody>
      </p:sp>
      <p:pic>
        <p:nvPicPr>
          <p:cNvPr id="15" name="Рисунок 1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958" y="6146782"/>
            <a:ext cx="692696" cy="6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96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71653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Организация работы по охране и укреплению здоровья детей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9542" y="569945"/>
            <a:ext cx="846094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Georgia" panose="02040502050405020303" pitchFamily="18" charset="0"/>
              </a:rPr>
              <a:t>Забота о здоровье детей в нашем ДОУ складывается из создания условий, способствующих благоприятному развитию детского организма. </a:t>
            </a:r>
            <a:endParaRPr lang="ru-RU" sz="1600" dirty="0" smtClean="0">
              <a:latin typeface="Georgia" panose="02040502050405020303" pitchFamily="18" charset="0"/>
            </a:endParaRPr>
          </a:p>
          <a:p>
            <a:r>
              <a:rPr lang="ru-RU" sz="1600" dirty="0">
                <a:latin typeface="Georgia" panose="02040502050405020303" pitchFamily="18" charset="0"/>
              </a:rPr>
              <a:t>Наиболее управляемым фактором внешней среды является двигательная нагрузка, влияние которой в пределах оптимальных величин может оказывать целенаправленное воздействие на оздоровление. Для реализации данной задачи используются такие формы работы как: </a:t>
            </a:r>
            <a:endParaRPr lang="ru-RU" sz="1600" dirty="0" smtClean="0">
              <a:latin typeface="Georgia" panose="020405020504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Georgia" panose="02040502050405020303" pitchFamily="18" charset="0"/>
              </a:rPr>
              <a:t>режимные </a:t>
            </a:r>
            <a:r>
              <a:rPr lang="ru-RU" sz="1400" dirty="0">
                <a:latin typeface="Georgia" panose="02040502050405020303" pitchFamily="18" charset="0"/>
              </a:rPr>
              <a:t>моменты; </a:t>
            </a:r>
            <a:endParaRPr lang="ru-RU" sz="1400" dirty="0" smtClean="0">
              <a:latin typeface="Georgia" panose="020405020504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Georgia" panose="02040502050405020303" pitchFamily="18" charset="0"/>
              </a:rPr>
              <a:t>тематические </a:t>
            </a:r>
            <a:r>
              <a:rPr lang="ru-RU" sz="1400" dirty="0">
                <a:latin typeface="Georgia" panose="02040502050405020303" pitchFamily="18" charset="0"/>
              </a:rPr>
              <a:t>занятия познавательной направленности; </a:t>
            </a:r>
            <a:endParaRPr lang="ru-RU" sz="1400" dirty="0" smtClean="0">
              <a:latin typeface="Georgia" panose="020405020504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Georgia" panose="02040502050405020303" pitchFamily="18" charset="0"/>
              </a:rPr>
              <a:t>физкультурные </a:t>
            </a:r>
            <a:r>
              <a:rPr lang="ru-RU" sz="1400" dirty="0">
                <a:latin typeface="Georgia" panose="02040502050405020303" pitchFamily="18" charset="0"/>
              </a:rPr>
              <a:t>занятия, </a:t>
            </a:r>
            <a:r>
              <a:rPr lang="ru-RU" sz="1400" dirty="0" smtClean="0">
                <a:latin typeface="Georgia" panose="02040502050405020303" pitchFamily="18" charset="0"/>
              </a:rPr>
              <a:t>ритмика</a:t>
            </a:r>
            <a:r>
              <a:rPr lang="ru-RU" sz="1400" dirty="0">
                <a:latin typeface="Georgia" panose="02040502050405020303" pitchFamily="18" charset="0"/>
              </a:rPr>
              <a:t>, подвижные игры; </a:t>
            </a:r>
            <a:endParaRPr lang="ru-RU" sz="1400" dirty="0" smtClean="0">
              <a:latin typeface="Georgia" panose="020405020504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Georgia" panose="02040502050405020303" pitchFamily="18" charset="0"/>
              </a:rPr>
              <a:t>закаливающие </a:t>
            </a:r>
            <a:r>
              <a:rPr lang="ru-RU" sz="1400" dirty="0">
                <a:latin typeface="Georgia" panose="02040502050405020303" pitchFamily="18" charset="0"/>
              </a:rPr>
              <a:t>процедуры после дневного сна; </a:t>
            </a:r>
            <a:endParaRPr lang="ru-RU" sz="1400" dirty="0" smtClean="0">
              <a:latin typeface="Georgia" panose="020405020504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Georgia" panose="02040502050405020303" pitchFamily="18" charset="0"/>
              </a:rPr>
              <a:t>организацию </a:t>
            </a:r>
            <a:r>
              <a:rPr lang="ru-RU" sz="1400" dirty="0">
                <a:latin typeface="Georgia" panose="02040502050405020303" pitchFamily="18" charset="0"/>
              </a:rPr>
              <a:t>и проведение малых зимних, летних олимпийских игр, участие в спортивных мероприятиях города; </a:t>
            </a:r>
            <a:endParaRPr lang="ru-RU" sz="1400" dirty="0" smtClean="0">
              <a:latin typeface="Georgia" panose="020405020504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Georgia" panose="02040502050405020303" pitchFamily="18" charset="0"/>
              </a:rPr>
              <a:t>различные </a:t>
            </a:r>
            <a:r>
              <a:rPr lang="ru-RU" sz="1400" dirty="0">
                <a:latin typeface="Georgia" panose="02040502050405020303" pitchFamily="18" charset="0"/>
              </a:rPr>
              <a:t>формы работы с родителями: </a:t>
            </a:r>
            <a:endParaRPr lang="ru-RU" sz="1400" dirty="0" smtClean="0">
              <a:latin typeface="Georgia" panose="020405020504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Georgia" panose="02040502050405020303" pitchFamily="18" charset="0"/>
              </a:rPr>
              <a:t>тематические </a:t>
            </a:r>
            <a:r>
              <a:rPr lang="ru-RU" sz="1400" dirty="0">
                <a:latin typeface="Georgia" panose="02040502050405020303" pitchFamily="18" charset="0"/>
              </a:rPr>
              <a:t>родительские собрания; </a:t>
            </a:r>
            <a:endParaRPr lang="ru-RU" sz="1400" dirty="0" smtClean="0">
              <a:latin typeface="Georgia" panose="020405020504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Georgia" panose="02040502050405020303" pitchFamily="18" charset="0"/>
              </a:rPr>
              <a:t>совместные </a:t>
            </a:r>
            <a:r>
              <a:rPr lang="ru-RU" sz="1400" dirty="0">
                <a:latin typeface="Georgia" panose="02040502050405020303" pitchFamily="18" charset="0"/>
              </a:rPr>
              <a:t>детско-родительские мероприятия (физкультурные праздники, развлечения и т.п.); </a:t>
            </a:r>
            <a:endParaRPr lang="ru-RU" sz="1400" dirty="0" smtClean="0">
              <a:latin typeface="Georgia" panose="020405020504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Georgia" panose="02040502050405020303" pitchFamily="18" charset="0"/>
              </a:rPr>
              <a:t>консультации </a:t>
            </a:r>
            <a:r>
              <a:rPr lang="ru-RU" sz="1400" dirty="0">
                <a:latin typeface="Georgia" panose="02040502050405020303" pitchFamily="18" charset="0"/>
              </a:rPr>
              <a:t>специалистов: педиатра, педагогов (индивидуальные, групповые).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9542" y="4509485"/>
            <a:ext cx="81549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Georgia" panose="02040502050405020303" pitchFamily="18" charset="0"/>
              </a:rPr>
              <a:t>Создание благоприятных условий, предметно-пространственной развивающей среды ещё одна немаловажная задача здоровье сохранения дошкольников. </a:t>
            </a:r>
          </a:p>
          <a:p>
            <a:pPr algn="just"/>
            <a:r>
              <a:rPr lang="ru-RU" sz="1600" dirty="0" smtClean="0">
                <a:latin typeface="Georgia" panose="02040502050405020303" pitchFamily="18" charset="0"/>
              </a:rPr>
              <a:t>В нашем саду это получилось. </a:t>
            </a:r>
          </a:p>
          <a:p>
            <a:pPr algn="just"/>
            <a:endParaRPr lang="ru-RU" sz="1600" dirty="0">
              <a:latin typeface="Georgia" panose="02040502050405020303" pitchFamily="18" charset="0"/>
            </a:endParaRPr>
          </a:p>
        </p:txBody>
      </p:sp>
      <p:sp>
        <p:nvSpPr>
          <p:cNvPr id="6" name="Штриховая стрелка вправо 5"/>
          <p:cNvSpPr/>
          <p:nvPr/>
        </p:nvSpPr>
        <p:spPr>
          <a:xfrm rot="5400000">
            <a:off x="3986284" y="5103779"/>
            <a:ext cx="648072" cy="648072"/>
          </a:xfrm>
          <a:prstGeom prst="striped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с двумя вырезанными противолежащими углами 6"/>
          <p:cNvSpPr/>
          <p:nvPr/>
        </p:nvSpPr>
        <p:spPr>
          <a:xfrm>
            <a:off x="1223628" y="5877272"/>
            <a:ext cx="6264696" cy="648072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Georgia" panose="02040502050405020303" pitchFamily="18" charset="0"/>
                <a:hlinkClick r:id="rId2"/>
              </a:rPr>
              <a:t>Здоровьесберегающая среда дошкольного образовательного учреждения (видеоролик)</a:t>
            </a:r>
            <a:endParaRPr lang="ru-RU" sz="16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8" name="Рисунок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63" y="5984216"/>
            <a:ext cx="692696" cy="6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38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88640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Организация работы по охране и укреплению здоровья детей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12008" y="740274"/>
            <a:ext cx="871296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Georgia" panose="02040502050405020303" pitchFamily="18" charset="0"/>
              </a:rPr>
              <a:t>Медицинское обслуживание детей МБДОУ осуществляется медицинскими работниками ГБУЗ  «Городская детская поликлиника № 2» и наряду с администрацией и педагогическими работниками, несут ответственность: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Georgia" panose="02040502050405020303" pitchFamily="18" charset="0"/>
              </a:rPr>
              <a:t>за качественное проведение </a:t>
            </a:r>
            <a:r>
              <a:rPr lang="ru-RU" sz="1600" dirty="0" err="1">
                <a:latin typeface="Georgia" panose="02040502050405020303" pitchFamily="18" charset="0"/>
              </a:rPr>
              <a:t>лечебно</a:t>
            </a:r>
            <a:r>
              <a:rPr lang="ru-RU" sz="1600" dirty="0">
                <a:latin typeface="Georgia" panose="02040502050405020303" pitchFamily="18" charset="0"/>
              </a:rPr>
              <a:t> – профилактических мероприятий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Georgia" panose="02040502050405020303" pitchFamily="18" charset="0"/>
              </a:rPr>
              <a:t>соблюдение </a:t>
            </a:r>
            <a:r>
              <a:rPr lang="ru-RU" sz="1600" dirty="0" err="1">
                <a:latin typeface="Georgia" panose="02040502050405020303" pitchFamily="18" charset="0"/>
              </a:rPr>
              <a:t>санитарно</a:t>
            </a:r>
            <a:r>
              <a:rPr lang="ru-RU" sz="1600" dirty="0">
                <a:latin typeface="Georgia" panose="02040502050405020303" pitchFamily="18" charset="0"/>
              </a:rPr>
              <a:t> – гигиенических норм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Georgia" panose="02040502050405020303" pitchFamily="18" charset="0"/>
              </a:rPr>
              <a:t>режим и качество питания детей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Georgia" panose="02040502050405020303" pitchFamily="18" charset="0"/>
              </a:rPr>
              <a:t>повышение уровня здоровья и снижения заболеваемости воспитанников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Georgia" panose="02040502050405020303" pitchFamily="18" charset="0"/>
              </a:rPr>
              <a:t>проведение углубленного медицинского осмотра воспитанников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Georgia" panose="02040502050405020303" pitchFamily="18" charset="0"/>
              </a:rPr>
              <a:t>проведение диспансеризации воспитанников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Georgia" panose="02040502050405020303" pitchFamily="18" charset="0"/>
              </a:rPr>
              <a:t>осуществление систематического медицинского контроля за физическим развитием воспитанников</a:t>
            </a:r>
          </a:p>
        </p:txBody>
      </p:sp>
      <p:sp>
        <p:nvSpPr>
          <p:cNvPr id="23" name="Rectangle 4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4" name="Group 26"/>
          <p:cNvGrpSpPr>
            <a:grpSpLocks/>
          </p:cNvGrpSpPr>
          <p:nvPr/>
        </p:nvGrpSpPr>
        <p:grpSpPr bwMode="auto">
          <a:xfrm>
            <a:off x="892470" y="3495183"/>
            <a:ext cx="7272808" cy="3240360"/>
            <a:chOff x="737" y="2088"/>
            <a:chExt cx="10202" cy="3869"/>
          </a:xfrm>
        </p:grpSpPr>
        <p:sp>
          <p:nvSpPr>
            <p:cNvPr id="25" name="Rectangle 41"/>
            <p:cNvSpPr>
              <a:spLocks noChangeArrowheads="1"/>
            </p:cNvSpPr>
            <p:nvPr/>
          </p:nvSpPr>
          <p:spPr bwMode="auto">
            <a:xfrm>
              <a:off x="4667" y="3924"/>
              <a:ext cx="2120" cy="1062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B6DDE8"/>
                </a:gs>
              </a:gsLst>
              <a:lin ang="189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13500000" algn="ctr" rotWithShape="0">
                <a:srgbClr val="00B05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Задачи медицинского обеспечения воспитанников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Rectangle 40"/>
            <p:cNvSpPr>
              <a:spLocks noChangeArrowheads="1"/>
            </p:cNvSpPr>
            <p:nvPr/>
          </p:nvSpPr>
          <p:spPr bwMode="auto">
            <a:xfrm>
              <a:off x="6795" y="2088"/>
              <a:ext cx="1862" cy="964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B6DDE8"/>
                </a:gs>
              </a:gsLst>
              <a:lin ang="189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13500000" algn="ctr" rotWithShape="0">
                <a:srgbClr val="B2A1C7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Контроль за выполнением санитарных норм и правил </a:t>
              </a:r>
              <a:endParaRPr kumimoji="0" lang="ru-RU" alt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Rectangle 39"/>
            <p:cNvSpPr>
              <a:spLocks noChangeArrowheads="1"/>
            </p:cNvSpPr>
            <p:nvPr/>
          </p:nvSpPr>
          <p:spPr bwMode="auto">
            <a:xfrm>
              <a:off x="4302" y="2253"/>
              <a:ext cx="1895" cy="990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B6DDE8"/>
                </a:gs>
              </a:gsLst>
              <a:lin ang="189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13500000" algn="ctr" rotWithShape="0">
                <a:srgbClr val="E36C0A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Лечебно-профилактические оздоровительные мероприятия</a:t>
              </a:r>
              <a:endParaRPr kumimoji="0" lang="ru-RU" alt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ectangle 38"/>
            <p:cNvSpPr>
              <a:spLocks noChangeArrowheads="1"/>
            </p:cNvSpPr>
            <p:nvPr/>
          </p:nvSpPr>
          <p:spPr bwMode="auto">
            <a:xfrm>
              <a:off x="1495" y="2600"/>
              <a:ext cx="1797" cy="1208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B6DDE8"/>
                </a:gs>
              </a:gsLst>
              <a:lin ang="189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13500000" algn="ctr" rotWithShape="0">
                <a:srgbClr val="6600FF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Повышение уровня здоровья и снижение заболеваемости среди воспитанников</a:t>
              </a:r>
              <a:endParaRPr kumimoji="0" lang="ru-RU" alt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Rectangle 37"/>
            <p:cNvSpPr>
              <a:spLocks noChangeArrowheads="1"/>
            </p:cNvSpPr>
            <p:nvPr/>
          </p:nvSpPr>
          <p:spPr bwMode="auto">
            <a:xfrm>
              <a:off x="9077" y="3143"/>
              <a:ext cx="1862" cy="1046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B6DDE8"/>
                </a:gs>
              </a:gsLst>
              <a:lin ang="189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13500000" algn="ctr" rotWithShape="0">
                <a:srgbClr val="D99594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Проведение консультация для работников ДОУ и родителей</a:t>
              </a:r>
              <a:endParaRPr kumimoji="0" lang="ru-RU" alt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737" y="3950"/>
              <a:ext cx="1625" cy="959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B6DDE8"/>
                </a:gs>
              </a:gsLst>
              <a:lin ang="189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13500000" algn="ctr" rotWithShape="0">
                <a:srgbClr val="00FFFF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Проведение углублённых медицинских осмотров воспитанников</a:t>
              </a:r>
              <a:endParaRPr kumimoji="0" lang="ru-RU" alt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Rectangle 35"/>
            <p:cNvSpPr>
              <a:spLocks noChangeArrowheads="1"/>
            </p:cNvSpPr>
            <p:nvPr/>
          </p:nvSpPr>
          <p:spPr bwMode="auto">
            <a:xfrm>
              <a:off x="3042" y="5030"/>
              <a:ext cx="1625" cy="569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B6DDE8"/>
                </a:gs>
              </a:gsLst>
              <a:lin ang="189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13500000" algn="ctr" rotWithShape="0">
                <a:srgbClr val="FF0066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Проведение диспансеризации</a:t>
              </a:r>
              <a:endParaRPr kumimoji="0" lang="ru-RU" alt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воспитанников</a:t>
              </a:r>
              <a:endParaRPr kumimoji="0" lang="ru-RU" alt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Rectangle 34"/>
            <p:cNvSpPr>
              <a:spLocks noChangeArrowheads="1"/>
            </p:cNvSpPr>
            <p:nvPr/>
          </p:nvSpPr>
          <p:spPr bwMode="auto">
            <a:xfrm>
              <a:off x="7537" y="4522"/>
              <a:ext cx="1995" cy="1435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B6DDE8"/>
                </a:gs>
              </a:gsLst>
              <a:lin ang="189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13500000" algn="ctr" rotWithShape="0">
                <a:srgbClr val="FFFF0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Осуществление системы  медицинского контроля за физическим развитием воспитанников </a:t>
              </a:r>
              <a:endParaRPr kumimoji="0" lang="ru-RU" alt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AutoShape 33"/>
            <p:cNvSpPr>
              <a:spLocks noChangeShapeType="1"/>
            </p:cNvSpPr>
            <p:nvPr/>
          </p:nvSpPr>
          <p:spPr bwMode="auto">
            <a:xfrm flipH="1" flipV="1">
              <a:off x="5299" y="3331"/>
              <a:ext cx="298" cy="46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" name="AutoShape 32"/>
            <p:cNvSpPr>
              <a:spLocks noChangeShapeType="1"/>
            </p:cNvSpPr>
            <p:nvPr/>
          </p:nvSpPr>
          <p:spPr bwMode="auto">
            <a:xfrm flipH="1">
              <a:off x="3883" y="4522"/>
              <a:ext cx="571" cy="42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" name="AutoShape 31"/>
            <p:cNvSpPr>
              <a:spLocks noChangeShapeType="1"/>
            </p:cNvSpPr>
            <p:nvPr/>
          </p:nvSpPr>
          <p:spPr bwMode="auto">
            <a:xfrm flipH="1">
              <a:off x="2477" y="4105"/>
              <a:ext cx="2065" cy="14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" name="AutoShape 30"/>
            <p:cNvSpPr>
              <a:spLocks noChangeShapeType="1"/>
            </p:cNvSpPr>
            <p:nvPr/>
          </p:nvSpPr>
          <p:spPr bwMode="auto">
            <a:xfrm flipH="1" flipV="1">
              <a:off x="3282" y="3243"/>
              <a:ext cx="1260" cy="56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" name="AutoShape 29"/>
            <p:cNvSpPr>
              <a:spLocks noChangeShapeType="1"/>
            </p:cNvSpPr>
            <p:nvPr/>
          </p:nvSpPr>
          <p:spPr bwMode="auto">
            <a:xfrm flipV="1">
              <a:off x="6675" y="3052"/>
              <a:ext cx="590" cy="78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" name="AutoShape 28"/>
            <p:cNvSpPr>
              <a:spLocks noChangeShapeType="1"/>
            </p:cNvSpPr>
            <p:nvPr/>
          </p:nvSpPr>
          <p:spPr bwMode="auto">
            <a:xfrm flipV="1">
              <a:off x="6787" y="3434"/>
              <a:ext cx="2215" cy="56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" name="AutoShape 27"/>
            <p:cNvSpPr>
              <a:spLocks noChangeShapeType="1"/>
            </p:cNvSpPr>
            <p:nvPr/>
          </p:nvSpPr>
          <p:spPr bwMode="auto">
            <a:xfrm>
              <a:off x="6795" y="4708"/>
              <a:ext cx="742" cy="42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40" name="Rectangle 51"/>
          <p:cNvSpPr>
            <a:spLocks noChangeArrowheads="1"/>
          </p:cNvSpPr>
          <p:nvPr/>
        </p:nvSpPr>
        <p:spPr bwMode="auto">
          <a:xfrm>
            <a:off x="22860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Рисунок 2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63" y="5984216"/>
            <a:ext cx="692696" cy="6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96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3192" y="141205"/>
            <a:ext cx="1848527" cy="26940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95535" y="167677"/>
            <a:ext cx="8556147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latin typeface="Georgia" panose="02040502050405020303" pitchFamily="18" charset="0"/>
              </a:rPr>
              <a:t>Уважаемые читатели! </a:t>
            </a:r>
          </a:p>
          <a:p>
            <a:pPr marL="1617663" algn="just" defTabSz="703263"/>
            <a:r>
              <a:rPr lang="ru-RU" sz="1500" dirty="0">
                <a:latin typeface="Georgia" panose="02040502050405020303" pitchFamily="18" charset="0"/>
              </a:rPr>
              <a:t>Окончился </a:t>
            </a:r>
            <a:r>
              <a:rPr lang="ru-RU" sz="1500" dirty="0" smtClean="0">
                <a:latin typeface="Georgia" panose="02040502050405020303" pitchFamily="18" charset="0"/>
              </a:rPr>
              <a:t>2019-2020 учебный </a:t>
            </a:r>
            <a:r>
              <a:rPr lang="ru-RU" sz="1500" dirty="0">
                <a:latin typeface="Georgia" panose="02040502050405020303" pitchFamily="18" charset="0"/>
              </a:rPr>
              <a:t>год. Наступило время подведения итогов работы педагогического коллектива, достижений и успехов наших воспитанников. Это был год, насыщенный для детей разными событиями и встречами с интересными людьми. </a:t>
            </a:r>
            <a:endParaRPr lang="ru-RU" sz="1500" dirty="0" smtClean="0">
              <a:latin typeface="Georgia" panose="02040502050405020303" pitchFamily="18" charset="0"/>
            </a:endParaRPr>
          </a:p>
          <a:p>
            <a:pPr marL="1617663" algn="just" defTabSz="703263"/>
            <a:r>
              <a:rPr lang="ru-RU" sz="1500" dirty="0" smtClean="0">
                <a:latin typeface="Georgia" panose="02040502050405020303" pitchFamily="18" charset="0"/>
              </a:rPr>
              <a:t>Для </a:t>
            </a:r>
            <a:r>
              <a:rPr lang="ru-RU" sz="1500" dirty="0">
                <a:latin typeface="Georgia" panose="02040502050405020303" pitchFamily="18" charset="0"/>
              </a:rPr>
              <a:t>педагогов - годом поиска новых находок и профессионального роста. </a:t>
            </a:r>
            <a:r>
              <a:rPr lang="ru-RU" sz="1500" dirty="0" smtClean="0">
                <a:latin typeface="Georgia" panose="02040502050405020303" pitchFamily="18" charset="0"/>
              </a:rPr>
              <a:t>За 10 лет работы В ДОУ № 66 «Непоседы» сложился </a:t>
            </a:r>
            <a:r>
              <a:rPr lang="ru-RU" sz="1500" dirty="0">
                <a:latin typeface="Georgia" panose="02040502050405020303" pitchFamily="18" charset="0"/>
              </a:rPr>
              <a:t>дружный творческий коллектив единомышленников, появились свои традиции, победители конкурсов, выставок, соревнований. Под своей крышей детский сад собрал людей беспокойных, неравнодушных, открытых к переменам. </a:t>
            </a:r>
            <a:endParaRPr lang="ru-RU" sz="1500" dirty="0" smtClean="0">
              <a:latin typeface="Georgia" panose="02040502050405020303" pitchFamily="18" charset="0"/>
            </a:endParaRPr>
          </a:p>
          <a:p>
            <a:pPr marL="1795463">
              <a:tabLst>
                <a:tab pos="2152650" algn="l"/>
              </a:tabLst>
            </a:pPr>
            <a:r>
              <a:rPr lang="ru-RU" sz="1500" dirty="0" smtClean="0">
                <a:latin typeface="Georgia" panose="02040502050405020303" pitchFamily="18" charset="0"/>
              </a:rPr>
              <a:t>За </a:t>
            </a:r>
            <a:r>
              <a:rPr lang="ru-RU" sz="1500" dirty="0">
                <a:latin typeface="Georgia" panose="02040502050405020303" pitchFamily="18" charset="0"/>
              </a:rPr>
              <a:t>короткий срок детский сад стал очень востребованным. Родительская </a:t>
            </a:r>
            <a:endParaRPr lang="ru-RU" sz="1500" dirty="0" smtClean="0">
              <a:latin typeface="Georgia" panose="02040502050405020303" pitchFamily="18" charset="0"/>
            </a:endParaRPr>
          </a:p>
          <a:p>
            <a:pPr>
              <a:tabLst>
                <a:tab pos="2152650" algn="l"/>
              </a:tabLst>
            </a:pPr>
            <a:r>
              <a:rPr lang="ru-RU" sz="1500" dirty="0" smtClean="0">
                <a:latin typeface="Georgia" panose="02040502050405020303" pitchFamily="18" charset="0"/>
              </a:rPr>
              <a:t>общественность </a:t>
            </a:r>
            <a:r>
              <a:rPr lang="ru-RU" sz="1500" dirty="0">
                <a:latin typeface="Georgia" panose="02040502050405020303" pitchFamily="18" charset="0"/>
              </a:rPr>
              <a:t>отмечает конкурентные преимущества ДОУ: комфортные условия пребывания</a:t>
            </a:r>
            <a:r>
              <a:rPr lang="ru-RU" sz="1500" dirty="0" smtClean="0">
                <a:latin typeface="Georgia" panose="02040502050405020303" pitchFamily="18" charset="0"/>
              </a:rPr>
              <a:t>,  </a:t>
            </a:r>
            <a:r>
              <a:rPr lang="ru-RU" sz="1500" dirty="0">
                <a:latin typeface="Georgia" panose="02040502050405020303" pitchFamily="18" charset="0"/>
              </a:rPr>
              <a:t>современное оборудование, высокий </a:t>
            </a:r>
            <a:r>
              <a:rPr lang="ru-RU" sz="1500" dirty="0" smtClean="0">
                <a:latin typeface="Georgia" panose="02040502050405020303" pitchFamily="18" charset="0"/>
              </a:rPr>
              <a:t>уровень </a:t>
            </a:r>
            <a:r>
              <a:rPr lang="ru-RU" sz="1500" dirty="0">
                <a:latin typeface="Georgia" panose="02040502050405020303" pitchFamily="18" charset="0"/>
              </a:rPr>
              <a:t>квалификации руководящих и педагогических кадров, активная инновационная деятельность, открытость социуму и привлечение к сотрудничеству, положительный имидж, широкий спектр дополнительных образовательных услуг, приоритет нравственных и моральных принципов</a:t>
            </a:r>
            <a:r>
              <a:rPr lang="ru-RU" sz="1500" dirty="0" smtClean="0">
                <a:latin typeface="Georgia" panose="02040502050405020303" pitchFamily="18" charset="0"/>
              </a:rPr>
              <a:t>.</a:t>
            </a:r>
          </a:p>
          <a:p>
            <a:pPr algn="just">
              <a:tabLst>
                <a:tab pos="0" algn="l"/>
              </a:tabLst>
            </a:pPr>
            <a:r>
              <a:rPr lang="ru-RU" sz="1500" dirty="0" smtClean="0">
                <a:latin typeface="Georgia" panose="02040502050405020303" pitchFamily="18" charset="0"/>
              </a:rPr>
              <a:t> </a:t>
            </a:r>
            <a:r>
              <a:rPr lang="ru-RU" sz="1500" dirty="0">
                <a:latin typeface="Georgia" panose="02040502050405020303" pitchFamily="18" charset="0"/>
              </a:rPr>
              <a:t>Публичный доклад содержит основные результаты образовательной деятельности, проблемы, отражает динамику развития ДОУ. Доклад составлен с использованием статистических данных, </a:t>
            </a:r>
            <a:r>
              <a:rPr lang="ru-RU" sz="1500" dirty="0" smtClean="0">
                <a:latin typeface="Georgia" panose="02040502050405020303" pitchFamily="18" charset="0"/>
              </a:rPr>
              <a:t>характеризующих </a:t>
            </a:r>
            <a:r>
              <a:rPr lang="ru-RU" sz="1500" dirty="0">
                <a:latin typeface="Georgia" panose="02040502050405020303" pitchFamily="18" charset="0"/>
              </a:rPr>
              <a:t>деятельность дошкольного учреждения за минувший учебный год. </a:t>
            </a:r>
            <a:endParaRPr lang="ru-RU" sz="1500" dirty="0" smtClean="0">
              <a:latin typeface="Georgia" panose="02040502050405020303" pitchFamily="18" charset="0"/>
            </a:endParaRPr>
          </a:p>
          <a:p>
            <a:pPr algn="just">
              <a:tabLst>
                <a:tab pos="0" algn="l"/>
              </a:tabLst>
            </a:pPr>
            <a:r>
              <a:rPr lang="ru-RU" sz="1500" dirty="0" smtClean="0">
                <a:latin typeface="Georgia" panose="02040502050405020303" pitchFamily="18" charset="0"/>
              </a:rPr>
              <a:t>Содержание </a:t>
            </a:r>
            <a:r>
              <a:rPr lang="ru-RU" sz="1500" dirty="0">
                <a:latin typeface="Georgia" panose="02040502050405020303" pitchFamily="18" charset="0"/>
              </a:rPr>
              <a:t>доклада адресовано общественности, всем субъектам образовательного процесса, но прежде всего родителям наших воспитанников и родителям, выбирающим детский сад для своего ребенка. Знакомство с публичным докладом позволит каждому получить важную информацию, осознать свою роль в развитии ДОУ, получить веские основания для продолжения сотрудничества. Мы будем признательны за конструктивные предложения, отзывы и пожелания, которые помогут в организации более эффективного образовательного процесса в новом учебном году</a:t>
            </a:r>
            <a:r>
              <a:rPr lang="ru-RU" sz="1400" dirty="0"/>
              <a:t>. </a:t>
            </a:r>
            <a:endParaRPr lang="ru-RU" sz="1400" dirty="0" smtClean="0"/>
          </a:p>
          <a:p>
            <a:pPr algn="r"/>
            <a:r>
              <a:rPr lang="ru-RU" sz="1600" i="1" dirty="0" smtClean="0">
                <a:latin typeface="Georgia" panose="02040502050405020303" pitchFamily="18" charset="0"/>
              </a:rPr>
              <a:t>С уважением Машинистова Елена Николаевна, заведующий МБДОУ</a:t>
            </a:r>
            <a:endParaRPr lang="ru-RU" sz="1600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81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88640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Организация работы по охране и укреплению здоровья детей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8226" y="557972"/>
            <a:ext cx="86409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Georgia" panose="02040502050405020303" pitchFamily="18" charset="0"/>
              </a:rPr>
              <a:t>Всего за отчётный период зарегистрировано 2209 случаев заболевания. Чаще всего встречаются заболевания органов дыхания – 304 случая, далее случаи заболевания– 33. </a:t>
            </a:r>
          </a:p>
          <a:p>
            <a:r>
              <a:rPr lang="ru-RU" sz="1600" dirty="0">
                <a:latin typeface="Georgia" panose="02040502050405020303" pitchFamily="18" charset="0"/>
              </a:rPr>
              <a:t>Число часто болеющих детей – 37, детей,  не болевших ни разу – 91                                          человек</a:t>
            </a:r>
            <a:r>
              <a:rPr lang="ru-RU" sz="1600" dirty="0" smtClean="0">
                <a:latin typeface="Georgia" panose="02040502050405020303" pitchFamily="18" charset="0"/>
              </a:rPr>
              <a:t>.</a:t>
            </a:r>
          </a:p>
          <a:p>
            <a:r>
              <a:rPr lang="ru-RU" sz="1600" dirty="0">
                <a:latin typeface="Georgia" panose="02040502050405020303" pitchFamily="18" charset="0"/>
              </a:rPr>
              <a:t>В детском саду </a:t>
            </a:r>
            <a:r>
              <a:rPr lang="ru-RU" sz="1600" dirty="0" smtClean="0">
                <a:latin typeface="Georgia" panose="02040502050405020303" pitchFamily="18" charset="0"/>
              </a:rPr>
              <a:t>проводятся </a:t>
            </a:r>
            <a:r>
              <a:rPr lang="ru-RU" sz="1600" dirty="0">
                <a:latin typeface="Georgia" panose="02040502050405020303" pitchFamily="18" charset="0"/>
              </a:rPr>
              <a:t>следующие оздоровительные мероприятия: 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1600" dirty="0">
                <a:latin typeface="Georgia" panose="02040502050405020303" pitchFamily="18" charset="0"/>
              </a:rPr>
              <a:t>соблюдение </a:t>
            </a:r>
            <a:r>
              <a:rPr lang="ru-RU" sz="1600" dirty="0" err="1">
                <a:latin typeface="Georgia" panose="02040502050405020303" pitchFamily="18" charset="0"/>
              </a:rPr>
              <a:t>санэпидрежима</a:t>
            </a:r>
            <a:r>
              <a:rPr lang="ru-RU" sz="1600" dirty="0">
                <a:latin typeface="Georgia" panose="02040502050405020303" pitchFamily="18" charset="0"/>
              </a:rPr>
              <a:t>;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1600" dirty="0">
                <a:latin typeface="Georgia" panose="02040502050405020303" pitchFamily="18" charset="0"/>
              </a:rPr>
              <a:t>правильное сбалансированное питание согласно примерному 20-ти дневному меню; 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1600" dirty="0">
                <a:latin typeface="Georgia" panose="02040502050405020303" pitchFamily="18" charset="0"/>
              </a:rPr>
              <a:t>закаливающие мероприятия; 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1600" dirty="0">
                <a:latin typeface="Georgia" panose="02040502050405020303" pitchFamily="18" charset="0"/>
              </a:rPr>
              <a:t>режим проветривания, организация питьевого режима, контроль за правильным одеванием детей на прогулку; 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1600" dirty="0">
                <a:latin typeface="Georgia" panose="02040502050405020303" pitchFamily="18" charset="0"/>
              </a:rPr>
              <a:t>профилактическая работа против вирусных и простудных заболеваний; 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1600" dirty="0">
                <a:latin typeface="Georgia" panose="02040502050405020303" pitchFamily="18" charset="0"/>
              </a:rPr>
              <a:t>привитие детей согласно национального календаря профилактических прививок.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3568" y="5437502"/>
            <a:ext cx="2529532" cy="107721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Georgia" panose="02040502050405020303" pitchFamily="18" charset="0"/>
              </a:rPr>
              <a:t>1-я группа здоровья 215</a:t>
            </a:r>
          </a:p>
          <a:p>
            <a:r>
              <a:rPr lang="ru-RU" sz="1600" dirty="0" smtClean="0">
                <a:latin typeface="Georgia" panose="02040502050405020303" pitchFamily="18" charset="0"/>
              </a:rPr>
              <a:t>2-я группа здоровья 253</a:t>
            </a:r>
          </a:p>
          <a:p>
            <a:r>
              <a:rPr lang="ru-RU" sz="1600" dirty="0" smtClean="0">
                <a:latin typeface="Georgia" panose="02040502050405020303" pitchFamily="18" charset="0"/>
              </a:rPr>
              <a:t>3-я группа здоровья 12</a:t>
            </a:r>
          </a:p>
          <a:p>
            <a:r>
              <a:rPr lang="ru-RU" sz="1600" dirty="0" smtClean="0">
                <a:latin typeface="Georgia" panose="02040502050405020303" pitchFamily="18" charset="0"/>
              </a:rPr>
              <a:t>4-я группа здоровья 4</a:t>
            </a:r>
            <a:endParaRPr lang="ru-RU" sz="1600" dirty="0">
              <a:latin typeface="Georgia" panose="02040502050405020303" pitchFamily="18" charset="0"/>
            </a:endParaRPr>
          </a:p>
        </p:txBody>
      </p:sp>
      <p:pic>
        <p:nvPicPr>
          <p:cNvPr id="7170" name="Диаграмма 1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6" t="-4211" r="28366" b="-5392"/>
          <a:stretch/>
        </p:blipFill>
        <p:spPr bwMode="auto">
          <a:xfrm>
            <a:off x="503548" y="3984158"/>
            <a:ext cx="324036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168" name="Таблица 71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2790829"/>
              </p:ext>
            </p:extLst>
          </p:nvPr>
        </p:nvGraphicFramePr>
        <p:xfrm>
          <a:off x="3599389" y="4890324"/>
          <a:ext cx="4824536" cy="146304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368152"/>
                <a:gridCol w="3456384"/>
              </a:tblGrid>
              <a:tr h="195962">
                <a:tc>
                  <a:txBody>
                    <a:bodyPr/>
                    <a:lstStyle/>
                    <a:p>
                      <a:pPr indent="201295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Год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01295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Показатель заболеваемости одним ребёнком в днях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indent="201295"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2010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01295"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Georgia" panose="02040502050405020303" pitchFamily="18" charset="0"/>
                        </a:rPr>
                        <a:t>6,9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indent="201295"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2015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01295"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Georgia" panose="02040502050405020303" pitchFamily="18" charset="0"/>
                        </a:rPr>
                        <a:t>6,7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indent="201295"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2018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01295"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Georgia" panose="02040502050405020303" pitchFamily="18" charset="0"/>
                        </a:rPr>
                        <a:t>6,6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indent="201295"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2019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01295"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Georgia" panose="02040502050405020303" pitchFamily="18" charset="0"/>
                        </a:rPr>
                        <a:t>6,1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169" name="Rectangle 28"/>
          <p:cNvSpPr>
            <a:spLocks noChangeArrowheads="1"/>
          </p:cNvSpPr>
          <p:nvPr/>
        </p:nvSpPr>
        <p:spPr bwMode="auto">
          <a:xfrm>
            <a:off x="3849526" y="3652495"/>
            <a:ext cx="4826930" cy="107721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1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20161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  <a:ea typeface="Times New Roman" pitchFamily="18" charset="0"/>
              </a:rPr>
              <a:t>Детский сад в течение всех 10-ти лет входит в число дошкольных образовательных учреждений не только района, но и области   с низким уровнем заболеваемости: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35" name="Рисунок 3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108" y="6033909"/>
            <a:ext cx="692696" cy="6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96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806989"/>
            <a:ext cx="8424935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Georgia" panose="02040502050405020303" pitchFamily="18" charset="0"/>
              </a:rPr>
              <a:t>Основные формы работы с родителями: консультативный пункт для родителей в адаптационный период, родительские собрания, конкурсы, выставки, индивидуальное консультирование, анкетирование, совместное проведение праздников, развлечений, Дни открытых дверей, наглядная стендовая информация, беседы</a:t>
            </a:r>
            <a:r>
              <a:rPr lang="ru-RU" dirty="0" smtClean="0">
                <a:latin typeface="Georgia" panose="02040502050405020303" pitchFamily="18" charset="0"/>
              </a:rPr>
              <a:t>.</a:t>
            </a:r>
          </a:p>
          <a:p>
            <a:r>
              <a:rPr lang="ru-RU" sz="1600" dirty="0">
                <a:latin typeface="Georgia" panose="02040502050405020303" pitchFamily="18" charset="0"/>
              </a:rPr>
              <a:t>Наиболее независимым способом оценки результативности работы коллектива является внешняя оценка (независимая), которая позволяет в достаточной степени объективно выявить общие тенденции и закономерности качества образования в образовательной организации. </a:t>
            </a:r>
          </a:p>
          <a:p>
            <a:r>
              <a:rPr lang="ru-RU" sz="1600" dirty="0">
                <a:latin typeface="Georgia" panose="02040502050405020303" pitchFamily="18" charset="0"/>
              </a:rPr>
              <a:t>В октябре 2019 года нами проводилось анкетирование родителей. </a:t>
            </a:r>
            <a:endParaRPr lang="ru-RU" sz="1600" dirty="0" smtClean="0">
              <a:latin typeface="Georgia" panose="02040502050405020303" pitchFamily="18" charset="0"/>
            </a:endParaRPr>
          </a:p>
          <a:p>
            <a:r>
              <a:rPr lang="ru-RU" sz="1600" dirty="0" smtClean="0">
                <a:latin typeface="Georgia" panose="02040502050405020303" pitchFamily="18" charset="0"/>
              </a:rPr>
              <a:t>В </a:t>
            </a:r>
            <a:r>
              <a:rPr lang="ru-RU" sz="1600" dirty="0">
                <a:latin typeface="Georgia" panose="02040502050405020303" pitchFamily="18" charset="0"/>
              </a:rPr>
              <a:t>опросе приняли участие 314 родителей. Были подучены следующие результаты: </a:t>
            </a:r>
          </a:p>
          <a:p>
            <a:endParaRPr lang="ru-RU" dirty="0">
              <a:latin typeface="Georgia" panose="0204050205040502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188640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Взаимодействие с родителями (законными представителями ) дошкольников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1026" name="Диаграмма 8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"/>
          <a:stretch>
            <a:fillRect/>
          </a:stretch>
        </p:blipFill>
        <p:spPr bwMode="auto">
          <a:xfrm>
            <a:off x="490078" y="3851939"/>
            <a:ext cx="7920880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5895547"/>
            <a:ext cx="692696" cy="6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38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cprmo.ggtu.ru/banner/728x9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38"/>
          <a:stretch/>
        </p:blipFill>
        <p:spPr bwMode="auto">
          <a:xfrm>
            <a:off x="323528" y="260648"/>
            <a:ext cx="4088555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201" y="548680"/>
            <a:ext cx="8352928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Georgia" panose="02040502050405020303" pitchFamily="18" charset="0"/>
              </a:rPr>
              <a:t>                                                                                     </a:t>
            </a:r>
            <a:r>
              <a:rPr lang="ru-RU" dirty="0" smtClean="0">
                <a:latin typeface="Georgia" panose="02040502050405020303" pitchFamily="18" charset="0"/>
              </a:rPr>
              <a:t>С января 2020 года наш детский сад </a:t>
            </a:r>
          </a:p>
          <a:p>
            <a:pPr algn="just"/>
            <a:r>
              <a:rPr lang="ru-RU" dirty="0" smtClean="0">
                <a:latin typeface="Georgia" panose="02040502050405020303" pitchFamily="18" charset="0"/>
              </a:rPr>
              <a:t>                                                                    является участником национального проекта «Счастливая семья». Проект </a:t>
            </a:r>
            <a:r>
              <a:rPr lang="ru-RU" dirty="0">
                <a:latin typeface="Georgia" panose="02040502050405020303" pitchFamily="18" charset="0"/>
              </a:rPr>
              <a:t>«Счастливая семья» осуществляется в рамках федерального проекта </a:t>
            </a:r>
            <a:r>
              <a:rPr lang="ru-RU" dirty="0" smtClean="0">
                <a:latin typeface="Georgia" panose="02040502050405020303" pitchFamily="18" charset="0"/>
              </a:rPr>
              <a:t>«Поддержка </a:t>
            </a:r>
            <a:r>
              <a:rPr lang="ru-RU" dirty="0">
                <a:latin typeface="Georgia" panose="02040502050405020303" pitchFamily="18" charset="0"/>
              </a:rPr>
              <a:t>семей, имеющих детей» национального проекта «Образование». </a:t>
            </a:r>
            <a:endParaRPr lang="ru-RU" dirty="0" smtClean="0">
              <a:latin typeface="Georgia" panose="02040502050405020303" pitchFamily="18" charset="0"/>
            </a:endParaRPr>
          </a:p>
          <a:p>
            <a:pPr algn="just"/>
            <a:endParaRPr lang="ru-RU" sz="1200" dirty="0">
              <a:latin typeface="Georgia" panose="02040502050405020303" pitchFamily="18" charset="0"/>
            </a:endParaRPr>
          </a:p>
          <a:p>
            <a:pPr algn="just"/>
            <a:r>
              <a:rPr lang="ru-RU" dirty="0" smtClean="0">
                <a:latin typeface="Georgia" panose="02040502050405020303" pitchFamily="18" charset="0"/>
              </a:rPr>
              <a:t>Бесплатные консультации оказывают наши специалисты:</a:t>
            </a:r>
            <a:r>
              <a:rPr lang="ru-RU" dirty="0">
                <a:latin typeface="Georgia" panose="02040502050405020303" pitchFamily="18" charset="0"/>
              </a:rPr>
              <a:t> </a:t>
            </a:r>
            <a:endParaRPr lang="ru-RU" dirty="0" smtClean="0">
              <a:latin typeface="Georgia" panose="02040502050405020303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latin typeface="Georgia" panose="02040502050405020303" pitchFamily="18" charset="0"/>
              </a:rPr>
              <a:t>Педагог-психолог высшей квалификационной </a:t>
            </a:r>
          </a:p>
          <a:p>
            <a:pPr algn="just"/>
            <a:r>
              <a:rPr lang="ru-RU" dirty="0" smtClean="0">
                <a:latin typeface="Georgia" panose="02040502050405020303" pitchFamily="18" charset="0"/>
              </a:rPr>
              <a:t>Категории Козловская Юлия Владимировна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latin typeface="Georgia" panose="02040502050405020303" pitchFamily="18" charset="0"/>
              </a:rPr>
              <a:t>Учитель-логопед высшей квалификационной </a:t>
            </a:r>
          </a:p>
          <a:p>
            <a:pPr algn="just"/>
            <a:r>
              <a:rPr lang="ru-RU" dirty="0" smtClean="0">
                <a:latin typeface="Georgia" panose="02040502050405020303" pitchFamily="18" charset="0"/>
              </a:rPr>
              <a:t>категории – Рошак Татьяна Васильевна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latin typeface="Georgia" panose="02040502050405020303" pitchFamily="18" charset="0"/>
              </a:rPr>
              <a:t>Учитель-логопед первой квалификационной </a:t>
            </a:r>
          </a:p>
          <a:p>
            <a:pPr algn="just"/>
            <a:r>
              <a:rPr lang="ru-RU" dirty="0" smtClean="0">
                <a:latin typeface="Georgia" panose="02040502050405020303" pitchFamily="18" charset="0"/>
              </a:rPr>
              <a:t>категории – </a:t>
            </a:r>
            <a:r>
              <a:rPr lang="ru-RU" dirty="0" err="1" smtClean="0">
                <a:latin typeface="Georgia" panose="02040502050405020303" pitchFamily="18" charset="0"/>
              </a:rPr>
              <a:t>Архипюк</a:t>
            </a:r>
            <a:r>
              <a:rPr lang="ru-RU" dirty="0" smtClean="0">
                <a:latin typeface="Georgia" panose="02040502050405020303" pitchFamily="18" charset="0"/>
              </a:rPr>
              <a:t> Юлия Алексеевна.</a:t>
            </a:r>
          </a:p>
          <a:p>
            <a:pPr algn="just"/>
            <a:endParaRPr lang="ru-RU" dirty="0">
              <a:latin typeface="Georgia" panose="02040502050405020303" pitchFamily="18" charset="0"/>
            </a:endParaRPr>
          </a:p>
          <a:p>
            <a:pPr algn="just"/>
            <a:r>
              <a:rPr lang="ru-RU" dirty="0" smtClean="0">
                <a:latin typeface="Georgia" panose="02040502050405020303" pitchFamily="18" charset="0"/>
              </a:rPr>
              <a:t>Любой желающий может получить консультацию,</a:t>
            </a:r>
          </a:p>
          <a:p>
            <a:pPr algn="just"/>
            <a:r>
              <a:rPr lang="ru-RU" dirty="0" smtClean="0">
                <a:latin typeface="Georgia" panose="02040502050405020303" pitchFamily="18" charset="0"/>
              </a:rPr>
              <a:t> пройдя по ссылке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hlinkClick r:id="rId3"/>
              </a:rPr>
              <a:t>http://cprmo.ggtu.ru/reg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hlinkClick r:id="rId3"/>
              </a:rPr>
              <a:t>/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just"/>
            <a:endParaRPr lang="ru-RU" dirty="0">
              <a:latin typeface="Georgia" panose="02040502050405020303" pitchFamily="18" charset="0"/>
            </a:endParaRPr>
          </a:p>
          <a:p>
            <a:pPr algn="just"/>
            <a:r>
              <a:rPr lang="ru-RU" dirty="0" smtClean="0">
                <a:latin typeface="Georgia" panose="02040502050405020303" pitchFamily="18" charset="0"/>
              </a:rPr>
              <a:t>Заполнив несложную онлайн заявку, </a:t>
            </a:r>
          </a:p>
          <a:p>
            <a:pPr algn="just"/>
            <a:r>
              <a:rPr lang="ru-RU" dirty="0" smtClean="0">
                <a:latin typeface="Georgia" panose="02040502050405020303" pitchFamily="18" charset="0"/>
              </a:rPr>
              <a:t>вы получите грамотную квалифицированную </a:t>
            </a:r>
          </a:p>
          <a:p>
            <a:pPr algn="just"/>
            <a:r>
              <a:rPr lang="ru-RU" dirty="0" smtClean="0">
                <a:latin typeface="Georgia" panose="02040502050405020303" pitchFamily="18" charset="0"/>
              </a:rPr>
              <a:t>консультацию.</a:t>
            </a:r>
            <a:endParaRPr lang="ru-RU" dirty="0"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42" t="1301"/>
          <a:stretch/>
        </p:blipFill>
        <p:spPr>
          <a:xfrm>
            <a:off x="6296535" y="2420888"/>
            <a:ext cx="2595593" cy="4204451"/>
          </a:xfrm>
          <a:prstGeom prst="rect">
            <a:avLst/>
          </a:prstGeom>
        </p:spPr>
      </p:pic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5932643"/>
            <a:ext cx="692696" cy="6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38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19672" y="2132856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Материально-технические условия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9672" y="3068959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Обеспечение безопасности жизни и деятельности ребёнка на территории ДОУ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44017" y="4089992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Медицинское обслуживание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33920" y="575518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Качество и организация  питания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1026" name="Picture 2" descr="https://www.clipartmax.com/png/full/172-1721710_home-icon-transparent-green-download-green-arrow-button-next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58" y="2132856"/>
            <a:ext cx="609796" cy="68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www.clipartmax.com/png/full/172-1721710_home-icon-transparent-green-download-green-arrow-button-next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50" y="3002940"/>
            <a:ext cx="609796" cy="68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www.clipartmax.com/png/full/172-1721710_home-icon-transparent-green-download-green-arrow-button-next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37" y="3933056"/>
            <a:ext cx="609796" cy="68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www.clipartmax.com/png/full/172-1721710_home-icon-transparent-green-download-green-arrow-button-next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50" y="5598252"/>
            <a:ext cx="609796" cy="68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619672" y="494116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Создание условий на территории детского сада.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12" name="Picture 2" descr="https://www.clipartmax.com/png/full/172-1721710_home-icon-transparent-green-download-green-arrow-button-next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50" y="4784232"/>
            <a:ext cx="609796" cy="68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6040266"/>
            <a:ext cx="692696" cy="692696"/>
          </a:xfrm>
          <a:prstGeom prst="rect">
            <a:avLst/>
          </a:prstGeom>
        </p:spPr>
      </p:pic>
      <p:pic>
        <p:nvPicPr>
          <p:cNvPr id="14" name="Picture 2" descr="https://www.pngkey.com/png/full/15-158595_gold-button-png-png-download-button-gold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33" y="476672"/>
            <a:ext cx="7484641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74067" y="581816"/>
            <a:ext cx="7484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Условия осуществления образовательного процесса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23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6632"/>
            <a:ext cx="849694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 smtClean="0">
              <a:latin typeface="Georgia" panose="02040502050405020303" pitchFamily="18" charset="0"/>
            </a:endParaRPr>
          </a:p>
          <a:p>
            <a:pPr algn="just"/>
            <a:endParaRPr lang="ru-RU" sz="1600" dirty="0" smtClean="0">
              <a:latin typeface="Georgia" panose="02040502050405020303" pitchFamily="18" charset="0"/>
            </a:endParaRPr>
          </a:p>
          <a:p>
            <a:pPr algn="just"/>
            <a:r>
              <a:rPr lang="ru-RU" sz="1600" dirty="0" smtClean="0">
                <a:latin typeface="Georgia" panose="02040502050405020303" pitchFamily="18" charset="0"/>
              </a:rPr>
              <a:t>Материально-технические </a:t>
            </a:r>
            <a:r>
              <a:rPr lang="ru-RU" sz="1600" dirty="0">
                <a:latin typeface="Georgia" panose="02040502050405020303" pitchFamily="18" charset="0"/>
              </a:rPr>
              <a:t>условия, созданные в МБДОУ детском саду № 66 «Непоседы» позволяют обеспечить полноценное физическое и психическое, интеллектуальное развитие детей, чувство комфортности и эмоциональное благополучие всех участников образовательного процесса. </a:t>
            </a:r>
          </a:p>
          <a:p>
            <a:r>
              <a:rPr lang="ru-RU" sz="1600" dirty="0" smtClean="0">
                <a:latin typeface="Georgia" panose="02040502050405020303" pitchFamily="18" charset="0"/>
              </a:rPr>
              <a:t>В </a:t>
            </a:r>
            <a:r>
              <a:rPr lang="ru-RU" sz="1600" dirty="0">
                <a:latin typeface="Georgia" panose="02040502050405020303" pitchFamily="18" charset="0"/>
              </a:rPr>
              <a:t>ДОУ имеется </a:t>
            </a:r>
            <a:r>
              <a:rPr lang="ru-RU" sz="1600" dirty="0" smtClean="0">
                <a:latin typeface="Georgia" panose="02040502050405020303" pitchFamily="18" charset="0"/>
              </a:rPr>
              <a:t>методический </a:t>
            </a:r>
            <a:r>
              <a:rPr lang="ru-RU" sz="1600" dirty="0">
                <a:latin typeface="Georgia" panose="02040502050405020303" pitchFamily="18" charset="0"/>
              </a:rPr>
              <a:t>кабинет, музыкальный зал, физкультурный зал, </a:t>
            </a:r>
            <a:r>
              <a:rPr lang="ru-RU" sz="1600" dirty="0" smtClean="0">
                <a:latin typeface="Georgia" panose="02040502050405020303" pitchFamily="18" charset="0"/>
              </a:rPr>
              <a:t>4 кабинета </a:t>
            </a:r>
            <a:r>
              <a:rPr lang="ru-RU" sz="1600" dirty="0">
                <a:latin typeface="Georgia" panose="02040502050405020303" pitchFamily="18" charset="0"/>
              </a:rPr>
              <a:t>учителя-логопеда, </a:t>
            </a:r>
            <a:r>
              <a:rPr lang="ru-RU" sz="1600" dirty="0" smtClean="0">
                <a:latin typeface="Georgia" panose="02040502050405020303" pitchFamily="18" charset="0"/>
              </a:rPr>
              <a:t>танцевально-хореографическая студия, кабинет изобразительной деятельности, кабинет математики и информатики, сенсорная комната, кабинет педагога-психолога, бассейн, кабинет по обучению дошкольников правилам дорожного движения, зимний сад.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7828">
            <a:off x="530443" y="3069391"/>
            <a:ext cx="2768827" cy="27688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1700">
            <a:off x="6215094" y="2857325"/>
            <a:ext cx="2636912" cy="2636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9863">
            <a:off x="3729524" y="3031424"/>
            <a:ext cx="2132856" cy="21328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453804"/>
            <a:ext cx="2204865" cy="22048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676107"/>
            <a:ext cx="1988840" cy="19888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39325" y="150279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Материально-технические условия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9" name="Рисунок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6040266"/>
            <a:ext cx="692696" cy="6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1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Georgia" panose="02040502050405020303" pitchFamily="18" charset="0"/>
              </a:rPr>
              <a:t>У каждой группы имеются прогулочные площадки, которые оснащены новым игровым оборудованием: закрытые песочницы, игровых веранд с ящиками для игрушек и инвентаря, горки,  оборудование для сюжетно-ролевых и подвижных игр. Развивающая предметно-пространственная среда в группах соответствует требованиям федерального государственного образовательного стандарта и выстраивается по следующим принципам: </a:t>
            </a:r>
          </a:p>
          <a:p>
            <a:r>
              <a:rPr lang="ru-RU" sz="1600" dirty="0">
                <a:latin typeface="Georgia" panose="02040502050405020303" pitchFamily="18" charset="0"/>
              </a:rPr>
              <a:t> </a:t>
            </a:r>
            <a:r>
              <a:rPr lang="ru-RU" sz="1400" b="1" i="1" dirty="0">
                <a:latin typeface="Georgia" panose="02040502050405020303" pitchFamily="18" charset="0"/>
              </a:rPr>
              <a:t>насыщенность среды</a:t>
            </a:r>
            <a:r>
              <a:rPr lang="ru-RU" sz="1600" dirty="0">
                <a:latin typeface="Georgia" panose="02040502050405020303" pitchFamily="18" charset="0"/>
              </a:rPr>
              <a:t>: достаточность игрового и развивающего оборудования, соответствующего требования программы «От рождения до школы» под редакцией Н.Е. </a:t>
            </a:r>
            <a:r>
              <a:rPr lang="ru-RU" sz="1600" dirty="0" err="1">
                <a:latin typeface="Georgia" panose="02040502050405020303" pitchFamily="18" charset="0"/>
              </a:rPr>
              <a:t>Веракса</a:t>
            </a:r>
            <a:r>
              <a:rPr lang="ru-RU" sz="1600" dirty="0">
                <a:latin typeface="Georgia" panose="02040502050405020303" pitchFamily="18" charset="0"/>
              </a:rPr>
              <a:t> и возрастным особенностям детей.</a:t>
            </a:r>
          </a:p>
          <a:p>
            <a:r>
              <a:rPr lang="ru-RU" sz="1400" b="1" i="1" dirty="0" err="1">
                <a:latin typeface="Georgia" panose="02040502050405020303" pitchFamily="18" charset="0"/>
              </a:rPr>
              <a:t>трансформируемость</a:t>
            </a:r>
            <a:r>
              <a:rPr lang="ru-RU" sz="1400" b="1" i="1" dirty="0">
                <a:latin typeface="Georgia" panose="02040502050405020303" pitchFamily="18" charset="0"/>
              </a:rPr>
              <a:t> пространства</a:t>
            </a:r>
            <a:r>
              <a:rPr lang="ru-RU" sz="1600" dirty="0">
                <a:latin typeface="Georgia" panose="02040502050405020303" pitchFamily="18" charset="0"/>
              </a:rPr>
              <a:t>: представляет возможность изменений, позволяющих по ситуации, вынести на первый план ту или иную функцию пространства.</a:t>
            </a:r>
          </a:p>
          <a:p>
            <a:r>
              <a:rPr lang="ru-RU" sz="1400" b="1" i="1" dirty="0" err="1">
                <a:latin typeface="Georgia" panose="02040502050405020303" pitchFamily="18" charset="0"/>
              </a:rPr>
              <a:t>полифункциональность</a:t>
            </a:r>
            <a:r>
              <a:rPr lang="ru-RU" sz="1400" b="1" i="1" dirty="0">
                <a:latin typeface="Georgia" panose="02040502050405020303" pitchFamily="18" charset="0"/>
              </a:rPr>
              <a:t>: </a:t>
            </a:r>
            <a:r>
              <a:rPr lang="ru-RU" sz="1600" dirty="0">
                <a:latin typeface="Georgia" panose="02040502050405020303" pitchFamily="18" charset="0"/>
              </a:rPr>
              <a:t>представляет возможность изменений, позволяющих по ситуации, вынести на первый план ту или иную функцию пространства, постоянно пополняется и является </a:t>
            </a:r>
            <a:r>
              <a:rPr lang="ru-RU" sz="1600" dirty="0" smtClean="0">
                <a:latin typeface="Georgia" panose="02040502050405020303" pitchFamily="18" charset="0"/>
              </a:rPr>
              <a:t>динамичной</a:t>
            </a:r>
          </a:p>
          <a:p>
            <a:r>
              <a:rPr lang="ru-RU" sz="1400" b="1" i="1" dirty="0" smtClean="0">
                <a:latin typeface="Georgia" panose="02040502050405020303" pitchFamily="18" charset="0"/>
              </a:rPr>
              <a:t>вариативность</a:t>
            </a:r>
            <a:r>
              <a:rPr lang="ru-RU" sz="1600" b="1" i="1" dirty="0">
                <a:latin typeface="Georgia" panose="02040502050405020303" pitchFamily="18" charset="0"/>
              </a:rPr>
              <a:t>: </a:t>
            </a:r>
            <a:r>
              <a:rPr lang="ru-RU" sz="1600" dirty="0">
                <a:latin typeface="Georgia" panose="02040502050405020303" pitchFamily="18" charset="0"/>
              </a:rPr>
              <a:t>периодическая сменяемость игрового материала, появление новых предметов, стимулирующих исследовательскую</a:t>
            </a:r>
            <a:r>
              <a:rPr lang="ru-RU" sz="1600" dirty="0" smtClean="0">
                <a:latin typeface="Georgia" panose="02040502050405020303" pitchFamily="18" charset="0"/>
              </a:rPr>
              <a:t>,</a:t>
            </a:r>
          </a:p>
          <a:p>
            <a:r>
              <a:rPr lang="ru-RU" sz="1600" dirty="0" smtClean="0">
                <a:latin typeface="Georgia" panose="02040502050405020303" pitchFamily="18" charset="0"/>
              </a:rPr>
              <a:t> </a:t>
            </a:r>
            <a:r>
              <a:rPr lang="ru-RU" sz="1600" dirty="0">
                <a:latin typeface="Georgia" panose="02040502050405020303" pitchFamily="18" charset="0"/>
              </a:rPr>
              <a:t>познавательную, игровую, </a:t>
            </a:r>
            <a:r>
              <a:rPr lang="ru-RU" sz="1600" dirty="0" smtClean="0">
                <a:latin typeface="Georgia" panose="02040502050405020303" pitchFamily="18" charset="0"/>
              </a:rPr>
              <a:t>двигательную</a:t>
            </a:r>
          </a:p>
          <a:p>
            <a:r>
              <a:rPr lang="ru-RU" sz="1600" dirty="0" smtClean="0">
                <a:latin typeface="Georgia" panose="02040502050405020303" pitchFamily="18" charset="0"/>
              </a:rPr>
              <a:t> </a:t>
            </a:r>
            <a:r>
              <a:rPr lang="ru-RU" sz="1600" dirty="0">
                <a:latin typeface="Georgia" panose="02040502050405020303" pitchFamily="18" charset="0"/>
              </a:rPr>
              <a:t>активность детей. </a:t>
            </a:r>
            <a:endParaRPr lang="ru-RU" sz="1600" dirty="0" smtClean="0">
              <a:latin typeface="Georgia" panose="02040502050405020303" pitchFamily="18" charset="0"/>
            </a:endParaRPr>
          </a:p>
          <a:p>
            <a:r>
              <a:rPr lang="ru-RU" sz="1400" b="1" i="1" dirty="0" smtClean="0">
                <a:latin typeface="Georgia" panose="02040502050405020303" pitchFamily="18" charset="0"/>
              </a:rPr>
              <a:t>доступность</a:t>
            </a:r>
            <a:r>
              <a:rPr lang="ru-RU" sz="1400" b="1" i="1" dirty="0">
                <a:latin typeface="Georgia" panose="02040502050405020303" pitchFamily="18" charset="0"/>
              </a:rPr>
              <a:t>: </a:t>
            </a:r>
            <a:r>
              <a:rPr lang="ru-RU" sz="1600" dirty="0">
                <a:latin typeface="Georgia" panose="02040502050405020303" pitchFamily="18" charset="0"/>
              </a:rPr>
              <a:t>свободный доступ детей </a:t>
            </a:r>
            <a:endParaRPr lang="ru-RU" sz="1600" dirty="0" smtClean="0">
              <a:latin typeface="Georgia" panose="02040502050405020303" pitchFamily="18" charset="0"/>
            </a:endParaRPr>
          </a:p>
          <a:p>
            <a:r>
              <a:rPr lang="ru-RU" sz="1600" dirty="0" smtClean="0">
                <a:latin typeface="Georgia" panose="02040502050405020303" pitchFamily="18" charset="0"/>
              </a:rPr>
              <a:t>к </a:t>
            </a:r>
            <a:r>
              <a:rPr lang="ru-RU" sz="1600" dirty="0">
                <a:latin typeface="Georgia" panose="02040502050405020303" pitchFamily="18" charset="0"/>
              </a:rPr>
              <a:t>играм, игрушкам, материалам, пособиям. </a:t>
            </a:r>
            <a:endParaRPr lang="ru-RU" sz="1600" dirty="0" smtClean="0">
              <a:latin typeface="Georgia" panose="02040502050405020303" pitchFamily="18" charset="0"/>
            </a:endParaRPr>
          </a:p>
          <a:p>
            <a:r>
              <a:rPr lang="ru-RU" sz="1400" b="1" i="1" dirty="0" smtClean="0">
                <a:latin typeface="Georgia" panose="02040502050405020303" pitchFamily="18" charset="0"/>
              </a:rPr>
              <a:t>безопасность</a:t>
            </a:r>
            <a:r>
              <a:rPr lang="ru-RU" sz="1400" b="1" i="1" dirty="0">
                <a:latin typeface="Georgia" panose="02040502050405020303" pitchFamily="18" charset="0"/>
              </a:rPr>
              <a:t>: </a:t>
            </a:r>
            <a:r>
              <a:rPr lang="ru-RU" sz="1600" dirty="0">
                <a:latin typeface="Georgia" panose="02040502050405020303" pitchFamily="18" charset="0"/>
              </a:rPr>
              <a:t>соответствие ее элементов </a:t>
            </a:r>
            <a:endParaRPr lang="ru-RU" sz="1600" dirty="0" smtClean="0">
              <a:latin typeface="Georgia" panose="02040502050405020303" pitchFamily="18" charset="0"/>
            </a:endParaRPr>
          </a:p>
          <a:p>
            <a:r>
              <a:rPr lang="ru-RU" sz="1600" dirty="0" smtClean="0">
                <a:latin typeface="Georgia" panose="02040502050405020303" pitchFamily="18" charset="0"/>
              </a:rPr>
              <a:t>требованиям по </a:t>
            </a:r>
            <a:r>
              <a:rPr lang="ru-RU" sz="1600" dirty="0">
                <a:latin typeface="Georgia" panose="02040502050405020303" pitchFamily="18" charset="0"/>
              </a:rPr>
              <a:t>обеспечению надежности </a:t>
            </a:r>
            <a:endParaRPr lang="ru-RU" sz="1600" dirty="0" smtClean="0">
              <a:latin typeface="Georgia" panose="02040502050405020303" pitchFamily="18" charset="0"/>
            </a:endParaRPr>
          </a:p>
          <a:p>
            <a:r>
              <a:rPr lang="ru-RU" sz="1600" dirty="0" smtClean="0">
                <a:latin typeface="Georgia" panose="02040502050405020303" pitchFamily="18" charset="0"/>
              </a:rPr>
              <a:t>и </a:t>
            </a:r>
            <a:r>
              <a:rPr lang="ru-RU" sz="1600" dirty="0">
                <a:latin typeface="Georgia" panose="02040502050405020303" pitchFamily="18" charset="0"/>
              </a:rPr>
              <a:t>безопасности</a:t>
            </a:r>
            <a:r>
              <a:rPr lang="ru-RU" sz="1600" dirty="0" smtClean="0">
                <a:latin typeface="Georgia" panose="02040502050405020303" pitchFamily="18" charset="0"/>
              </a:rPr>
              <a:t>. </a:t>
            </a:r>
            <a:r>
              <a:rPr lang="ru-RU" sz="1600" dirty="0">
                <a:latin typeface="Georgia" panose="02040502050405020303" pitchFamily="18" charset="0"/>
              </a:rPr>
              <a:t>Материалы и </a:t>
            </a:r>
            <a:r>
              <a:rPr lang="ru-RU" sz="1600" dirty="0" smtClean="0">
                <a:latin typeface="Georgia" panose="02040502050405020303" pitchFamily="18" charset="0"/>
              </a:rPr>
              <a:t>оборудование</a:t>
            </a:r>
          </a:p>
          <a:p>
            <a:r>
              <a:rPr lang="ru-RU" sz="1600" dirty="0" smtClean="0">
                <a:latin typeface="Georgia" panose="02040502050405020303" pitchFamily="18" charset="0"/>
              </a:rPr>
              <a:t>должны </a:t>
            </a:r>
            <a:r>
              <a:rPr lang="ru-RU" sz="1600" dirty="0">
                <a:latin typeface="Georgia" panose="02040502050405020303" pitchFamily="18" charset="0"/>
              </a:rPr>
              <a:t>иметь </a:t>
            </a:r>
            <a:r>
              <a:rPr lang="ru-RU" sz="1600" dirty="0" smtClean="0">
                <a:latin typeface="Georgia" panose="02040502050405020303" pitchFamily="18" charset="0"/>
              </a:rPr>
              <a:t>сертификат </a:t>
            </a:r>
            <a:r>
              <a:rPr lang="ru-RU" sz="1600" dirty="0">
                <a:latin typeface="Georgia" panose="02040502050405020303" pitchFamily="18" charset="0"/>
              </a:rPr>
              <a:t>качества и </a:t>
            </a:r>
            <a:endParaRPr lang="ru-RU" sz="1600" dirty="0" smtClean="0">
              <a:latin typeface="Georgia" panose="02040502050405020303" pitchFamily="18" charset="0"/>
            </a:endParaRPr>
          </a:p>
          <a:p>
            <a:r>
              <a:rPr lang="ru-RU" sz="1600" dirty="0" smtClean="0">
                <a:latin typeface="Georgia" panose="02040502050405020303" pitchFamily="18" charset="0"/>
              </a:rPr>
              <a:t>отвечать гигиеническим</a:t>
            </a:r>
          </a:p>
          <a:p>
            <a:r>
              <a:rPr lang="ru-RU" sz="1600" dirty="0" smtClean="0">
                <a:latin typeface="Georgia" panose="02040502050405020303" pitchFamily="18" charset="0"/>
              </a:rPr>
              <a:t>и </a:t>
            </a:r>
            <a:r>
              <a:rPr lang="ru-RU" sz="1600" dirty="0">
                <a:latin typeface="Georgia" panose="02040502050405020303" pitchFamily="18" charset="0"/>
              </a:rPr>
              <a:t>эстетическим </a:t>
            </a:r>
            <a:r>
              <a:rPr lang="ru-RU" sz="1600" dirty="0" smtClean="0">
                <a:latin typeface="Georgia" panose="02040502050405020303" pitchFamily="18" charset="0"/>
              </a:rPr>
              <a:t>требованиям.</a:t>
            </a:r>
            <a:endParaRPr lang="ru-RU" sz="1600" dirty="0">
              <a:latin typeface="Georgia" panose="020405020504050203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005064"/>
            <a:ext cx="3168352" cy="2513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694" y="5882498"/>
            <a:ext cx="692696" cy="6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1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9871" y="260648"/>
            <a:ext cx="85689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Georgia" panose="02040502050405020303" pitchFamily="18" charset="0"/>
              </a:rPr>
              <a:t>На детский сад – это территория творчества и здоровья. Этим факторам мы уделяем особое внимание, создаём соответствующие условия.</a:t>
            </a:r>
          </a:p>
          <a:p>
            <a:pPr algn="just"/>
            <a:r>
              <a:rPr lang="ru-RU" sz="1600" dirty="0" smtClean="0">
                <a:latin typeface="Georgia" panose="02040502050405020303" pitchFamily="18" charset="0"/>
              </a:rPr>
              <a:t>Музыкальный и спортивный залы, плавательный бассейн в детском саду оборудованы всеми необходимыми материалами и пособиями.</a:t>
            </a:r>
          </a:p>
          <a:p>
            <a:pPr algn="just"/>
            <a:endParaRPr lang="ru-RU" sz="1600" dirty="0"/>
          </a:p>
          <a:p>
            <a:pPr algn="just"/>
            <a:endParaRPr lang="ru-RU" sz="1600" dirty="0"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20" y="1484784"/>
            <a:ext cx="2358279" cy="1584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20" y="3202464"/>
            <a:ext cx="2341182" cy="1519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17" y="4915294"/>
            <a:ext cx="2341182" cy="16806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447" y="1497303"/>
            <a:ext cx="2771799" cy="15591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153" y="3202464"/>
            <a:ext cx="2771800" cy="15591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413" y="4964899"/>
            <a:ext cx="2837281" cy="16328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051" y="1484784"/>
            <a:ext cx="2523772" cy="15018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051" y="3203290"/>
            <a:ext cx="2523772" cy="155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051" y="4954469"/>
            <a:ext cx="2573097" cy="16328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914571"/>
            <a:ext cx="692696" cy="6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38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332656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Georgia" panose="02040502050405020303" pitchFamily="18" charset="0"/>
              </a:rPr>
              <a:t>Рекреации и холлы в ДОУ выполняют не только функцию объединения основных помещений и перемещения между группами, но и функцию развивающего обучения, оздоровительной деятельности и эстетического развития. </a:t>
            </a:r>
            <a:endParaRPr lang="ru-RU" sz="1600" dirty="0"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67" y="1138620"/>
            <a:ext cx="2747797" cy="1545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852936"/>
            <a:ext cx="2644703" cy="1545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124391"/>
            <a:ext cx="2673501" cy="15038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996" y="2852936"/>
            <a:ext cx="2614226" cy="15038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001" y="4653136"/>
            <a:ext cx="2978619" cy="16170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921" y="4653715"/>
            <a:ext cx="2937959" cy="16170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958" y="6040266"/>
            <a:ext cx="692696" cy="6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1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260648"/>
            <a:ext cx="82809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Georgia" panose="02040502050405020303" pitchFamily="18" charset="0"/>
              </a:rPr>
              <a:t>Кабинет для изучения основ математики позволяет дошкольникам в увлекательной игровой форме понять и закрепить состав числа, решить задачи на сложение и вычитание, познакомиться с геометрическими фигурами и формами, поработать над решением головоломок.</a:t>
            </a:r>
          </a:p>
          <a:p>
            <a:pPr algn="just"/>
            <a:r>
              <a:rPr lang="ru-RU" sz="1600" dirty="0" smtClean="0">
                <a:latin typeface="Georgia" panose="02040502050405020303" pitchFamily="18" charset="0"/>
              </a:rPr>
              <a:t>В кабинете изобразительной деятельности детей ждут не только средства рисования, но и предметы изобразительного искусства:  позволяющие дошкольникам развивать эстетическое восприятие и формировать чувство прекрасного; учат сочетать цвета и оттенки; знакомят с изделиями декоративно-прикладного искусства.</a:t>
            </a:r>
          </a:p>
          <a:p>
            <a:pPr algn="just"/>
            <a:r>
              <a:rPr lang="ru-RU" sz="1600" dirty="0" smtClean="0">
                <a:latin typeface="Georgia" panose="02040502050405020303" pitchFamily="18" charset="0"/>
              </a:rPr>
              <a:t>Волшебная сенсорная комната всегда привлекает малышей сказочными историями и огнями. Работая в ней дети не только развивают интеллектуальную сферу, но и расслабляются, успокаиваются и насыщаются умиротворением.</a:t>
            </a:r>
            <a:endParaRPr lang="ru-RU" sz="1600" dirty="0"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78" y="3284488"/>
            <a:ext cx="1640780" cy="29169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414" y="3317714"/>
            <a:ext cx="2907833" cy="16356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052412"/>
            <a:ext cx="2779801" cy="1563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5218931"/>
            <a:ext cx="2779801" cy="1563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8" t="14944" r="31888" b="17221"/>
          <a:stretch/>
        </p:blipFill>
        <p:spPr>
          <a:xfrm>
            <a:off x="2411760" y="3317714"/>
            <a:ext cx="2520279" cy="18064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9661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1" y="764024"/>
            <a:ext cx="8580103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i="1" dirty="0">
                <a:latin typeface="Georgia" panose="02040502050405020303" pitchFamily="18" charset="0"/>
              </a:rPr>
              <a:t>Пожарная безопасность: </a:t>
            </a:r>
            <a:endParaRPr lang="ru-RU" sz="1500" b="1" dirty="0">
              <a:latin typeface="Georgia" panose="02040502050405020303" pitchFamily="18" charset="0"/>
            </a:endParaRPr>
          </a:p>
          <a:p>
            <a:pPr algn="just"/>
            <a:r>
              <a:rPr lang="ru-RU" sz="1500" dirty="0">
                <a:latin typeface="Georgia" panose="02040502050405020303" pitchFamily="18" charset="0"/>
              </a:rPr>
              <a:t>Детский сад имеет систему автоматической пожарной сигнализации </a:t>
            </a:r>
            <a:r>
              <a:rPr lang="ru-RU" sz="1500" dirty="0" smtClean="0">
                <a:latin typeface="Georgia" panose="02040502050405020303" pitchFamily="18" charset="0"/>
              </a:rPr>
              <a:t>и</a:t>
            </a:r>
          </a:p>
          <a:p>
            <a:pPr algn="just"/>
            <a:r>
              <a:rPr lang="ru-RU" sz="1500" dirty="0" smtClean="0">
                <a:latin typeface="Georgia" panose="02040502050405020303" pitchFamily="18" charset="0"/>
              </a:rPr>
              <a:t> </a:t>
            </a:r>
            <a:r>
              <a:rPr lang="ru-RU" sz="1500" dirty="0">
                <a:latin typeface="Georgia" panose="02040502050405020303" pitchFamily="18" charset="0"/>
              </a:rPr>
              <a:t>систему оповещения 3 типа  для  управления эвакуацией </a:t>
            </a:r>
            <a:endParaRPr lang="ru-RU" sz="1500" dirty="0" smtClean="0">
              <a:latin typeface="Georgia" panose="02040502050405020303" pitchFamily="18" charset="0"/>
            </a:endParaRPr>
          </a:p>
          <a:p>
            <a:pPr algn="just"/>
            <a:r>
              <a:rPr lang="ru-RU" sz="1500" dirty="0" smtClean="0">
                <a:latin typeface="Georgia" panose="02040502050405020303" pitchFamily="18" charset="0"/>
              </a:rPr>
              <a:t>Юнитроник-496</a:t>
            </a:r>
            <a:r>
              <a:rPr lang="ru-RU" sz="1500" dirty="0">
                <a:latin typeface="Georgia" panose="02040502050405020303" pitchFamily="18" charset="0"/>
              </a:rPr>
              <a:t>   и обеспечен необходимым количеством </a:t>
            </a:r>
            <a:endParaRPr lang="ru-RU" sz="1500" dirty="0" smtClean="0">
              <a:latin typeface="Georgia" panose="02040502050405020303" pitchFamily="18" charset="0"/>
            </a:endParaRPr>
          </a:p>
          <a:p>
            <a:pPr algn="just"/>
            <a:r>
              <a:rPr lang="ru-RU" sz="1500" dirty="0" smtClean="0">
                <a:latin typeface="Georgia" panose="02040502050405020303" pitchFamily="18" charset="0"/>
              </a:rPr>
              <a:t>противопожарных </a:t>
            </a:r>
            <a:r>
              <a:rPr lang="ru-RU" sz="1500" dirty="0">
                <a:latin typeface="Georgia" panose="02040502050405020303" pitchFamily="18" charset="0"/>
              </a:rPr>
              <a:t>средств. Установлен сигнал пожарной </a:t>
            </a:r>
            <a:endParaRPr lang="ru-RU" sz="1500" dirty="0" smtClean="0">
              <a:latin typeface="Georgia" panose="02040502050405020303" pitchFamily="18" charset="0"/>
            </a:endParaRPr>
          </a:p>
          <a:p>
            <a:pPr algn="just"/>
            <a:r>
              <a:rPr lang="ru-RU" sz="1500" dirty="0" smtClean="0">
                <a:latin typeface="Georgia" panose="02040502050405020303" pitchFamily="18" charset="0"/>
              </a:rPr>
              <a:t>тревоги </a:t>
            </a:r>
            <a:r>
              <a:rPr lang="ru-RU" sz="1500" dirty="0">
                <a:latin typeface="Georgia" panose="02040502050405020303" pitchFamily="18" charset="0"/>
              </a:rPr>
              <a:t>на пульт централизованного пожарного мониторинга «Стрелец». </a:t>
            </a:r>
          </a:p>
          <a:p>
            <a:pPr algn="just"/>
            <a:r>
              <a:rPr lang="ru-RU" sz="1500" dirty="0">
                <a:latin typeface="Georgia" panose="02040502050405020303" pitchFamily="18" charset="0"/>
              </a:rPr>
              <a:t>Все запасные выходы легкодоступны и находятся в полном порядке; выполняются правила пожарной безопасности; соблюдается противопожарный режим. </a:t>
            </a:r>
          </a:p>
          <a:p>
            <a:pPr algn="just"/>
            <a:r>
              <a:rPr lang="ru-RU" sz="1500" dirty="0">
                <a:latin typeface="Georgia" panose="02040502050405020303" pitchFamily="18" charset="0"/>
              </a:rPr>
              <a:t>Имеется план эвакуации людей и инструкции, определяющие действия персонала по обеспечению быстрой эвакуации. Согласно плану систематически проводятся эвакуационные занятия, на которых отрабатываются действия всех участников образовательного процесса и работников МБДОУ детского сада на случай возникновения чрезвычайной ситуации. </a:t>
            </a:r>
          </a:p>
          <a:p>
            <a:pPr algn="just"/>
            <a:r>
              <a:rPr lang="ru-RU" sz="1500" dirty="0">
                <a:latin typeface="Georgia" panose="02040502050405020303" pitchFamily="18" charset="0"/>
              </a:rPr>
              <a:t>Регулярно проводятся беседы с детьми  по противопожарной безопасности. </a:t>
            </a:r>
          </a:p>
          <a:p>
            <a:pPr algn="just"/>
            <a:r>
              <a:rPr lang="ru-RU" sz="1500" b="1" i="1" dirty="0">
                <a:latin typeface="Georgia" panose="02040502050405020303" pitchFamily="18" charset="0"/>
              </a:rPr>
              <a:t>Обеспечение безопасности при возникновении чрезвычайных ситуаций:</a:t>
            </a:r>
            <a:r>
              <a:rPr lang="ru-RU" sz="1500" b="1" dirty="0">
                <a:latin typeface="Georgia" panose="02040502050405020303" pitchFamily="18" charset="0"/>
              </a:rPr>
              <a:t> </a:t>
            </a:r>
          </a:p>
          <a:p>
            <a:pPr algn="just"/>
            <a:r>
              <a:rPr lang="ru-RU" sz="1500" dirty="0">
                <a:latin typeface="Georgia" panose="02040502050405020303" pitchFamily="18" charset="0"/>
              </a:rPr>
              <a:t>В детском саду имеется кнопка экстренного вызова помощи. Имеется видеонаблюдение (2 внутренних и 13 уличных). Заключены договора на охрану и </a:t>
            </a:r>
            <a:endParaRPr lang="ru-RU" sz="1500" dirty="0" smtClean="0">
              <a:latin typeface="Georgia" panose="02040502050405020303" pitchFamily="18" charset="0"/>
            </a:endParaRPr>
          </a:p>
          <a:p>
            <a:pPr algn="just"/>
            <a:r>
              <a:rPr lang="ru-RU" sz="1500" dirty="0" smtClean="0">
                <a:latin typeface="Georgia" panose="02040502050405020303" pitchFamily="18" charset="0"/>
              </a:rPr>
              <a:t>обслуживание </a:t>
            </a:r>
            <a:r>
              <a:rPr lang="ru-RU" sz="1500" dirty="0">
                <a:latin typeface="Georgia" panose="02040502050405020303" pitchFamily="18" charset="0"/>
              </a:rPr>
              <a:t>кнопки экстренного вызова помощи. </a:t>
            </a:r>
          </a:p>
          <a:p>
            <a:pPr algn="just"/>
            <a:r>
              <a:rPr lang="ru-RU" sz="1500" dirty="0" smtClean="0">
                <a:latin typeface="Georgia" panose="02040502050405020303" pitchFamily="18" charset="0"/>
              </a:rPr>
              <a:t>Для </a:t>
            </a:r>
            <a:r>
              <a:rPr lang="ru-RU" sz="1500" dirty="0">
                <a:latin typeface="Georgia" panose="02040502050405020303" pitchFamily="18" charset="0"/>
              </a:rPr>
              <a:t>обеспечения безопасности разработаны </a:t>
            </a:r>
            <a:endParaRPr lang="ru-RU" sz="1500" dirty="0" smtClean="0">
              <a:latin typeface="Georgia" panose="02040502050405020303" pitchFamily="18" charset="0"/>
            </a:endParaRPr>
          </a:p>
          <a:p>
            <a:pPr algn="just"/>
            <a:r>
              <a:rPr lang="ru-RU" sz="1500" dirty="0" smtClean="0">
                <a:latin typeface="Georgia" panose="02040502050405020303" pitchFamily="18" charset="0"/>
              </a:rPr>
              <a:t>следующие </a:t>
            </a:r>
            <a:r>
              <a:rPr lang="ru-RU" sz="1500" dirty="0">
                <a:latin typeface="Georgia" panose="02040502050405020303" pitchFamily="18" charset="0"/>
              </a:rPr>
              <a:t>документы: </a:t>
            </a:r>
            <a:endParaRPr lang="ru-RU" sz="1500" dirty="0" smtClean="0">
              <a:latin typeface="Georgia" panose="02040502050405020303" pitchFamily="18" charset="0"/>
            </a:endParaRPr>
          </a:p>
          <a:p>
            <a:pPr algn="just"/>
            <a:r>
              <a:rPr lang="ru-RU" sz="1500" dirty="0" smtClean="0">
                <a:latin typeface="Georgia" panose="02040502050405020303" pitchFamily="18" charset="0"/>
              </a:rPr>
              <a:t>«</a:t>
            </a:r>
            <a:r>
              <a:rPr lang="ru-RU" sz="1500" dirty="0">
                <a:latin typeface="Georgia" panose="02040502050405020303" pitchFamily="18" charset="0"/>
              </a:rPr>
              <a:t>Паспорт антитеррористической защищенности», </a:t>
            </a:r>
            <a:endParaRPr lang="ru-RU" sz="1500" dirty="0" smtClean="0">
              <a:latin typeface="Georgia" panose="02040502050405020303" pitchFamily="18" charset="0"/>
            </a:endParaRPr>
          </a:p>
          <a:p>
            <a:pPr algn="just"/>
            <a:r>
              <a:rPr lang="ru-RU" sz="1500" dirty="0" smtClean="0">
                <a:latin typeface="Georgia" panose="02040502050405020303" pitchFamily="18" charset="0"/>
              </a:rPr>
              <a:t>«</a:t>
            </a:r>
            <a:r>
              <a:rPr lang="ru-RU" sz="1500" dirty="0">
                <a:latin typeface="Georgia" panose="02040502050405020303" pitchFamily="18" charset="0"/>
              </a:rPr>
              <a:t>Паспорт безопасности</a:t>
            </a:r>
            <a:r>
              <a:rPr lang="ru-RU" sz="1500" dirty="0" smtClean="0">
                <a:latin typeface="Georgia" panose="02040502050405020303" pitchFamily="18" charset="0"/>
              </a:rPr>
              <a:t>»,</a:t>
            </a:r>
          </a:p>
          <a:p>
            <a:pPr algn="just"/>
            <a:r>
              <a:rPr lang="ru-RU" sz="1500" dirty="0" smtClean="0">
                <a:latin typeface="Georgia" panose="02040502050405020303" pitchFamily="18" charset="0"/>
              </a:rPr>
              <a:t>«</a:t>
            </a:r>
            <a:r>
              <a:rPr lang="ru-RU" sz="1500" dirty="0">
                <a:latin typeface="Georgia" panose="02040502050405020303" pitchFamily="18" charset="0"/>
              </a:rPr>
              <a:t>Декларация пожарной безопасности</a:t>
            </a:r>
            <a:r>
              <a:rPr lang="ru-RU" sz="1500" dirty="0" smtClean="0">
                <a:latin typeface="Georgia" panose="02040502050405020303" pitchFamily="18" charset="0"/>
              </a:rPr>
              <a:t>»,</a:t>
            </a:r>
          </a:p>
          <a:p>
            <a:pPr algn="just"/>
            <a:r>
              <a:rPr lang="ru-RU" sz="1500" dirty="0" smtClean="0">
                <a:latin typeface="Georgia" panose="02040502050405020303" pitchFamily="18" charset="0"/>
              </a:rPr>
              <a:t>«</a:t>
            </a:r>
            <a:r>
              <a:rPr lang="ru-RU" sz="1500" dirty="0">
                <a:latin typeface="Georgia" panose="02040502050405020303" pitchFamily="18" charset="0"/>
              </a:rPr>
              <a:t>Паспорт </a:t>
            </a:r>
            <a:r>
              <a:rPr lang="ru-RU" sz="1500" dirty="0" smtClean="0">
                <a:latin typeface="Georgia" panose="02040502050405020303" pitchFamily="18" charset="0"/>
              </a:rPr>
              <a:t>доступности для </a:t>
            </a:r>
            <a:r>
              <a:rPr lang="ru-RU" sz="1500" dirty="0">
                <a:latin typeface="Georgia" panose="02040502050405020303" pitchFamily="18" charset="0"/>
              </a:rPr>
              <a:t>инвалидов </a:t>
            </a:r>
            <a:r>
              <a:rPr lang="ru-RU" sz="1500" dirty="0" smtClean="0">
                <a:latin typeface="Georgia" panose="02040502050405020303" pitchFamily="18" charset="0"/>
              </a:rPr>
              <a:t>объекта</a:t>
            </a:r>
          </a:p>
          <a:p>
            <a:pPr algn="just"/>
            <a:r>
              <a:rPr lang="ru-RU" sz="1500" dirty="0" smtClean="0">
                <a:latin typeface="Georgia" panose="02040502050405020303" pitchFamily="18" charset="0"/>
              </a:rPr>
              <a:t> </a:t>
            </a:r>
            <a:r>
              <a:rPr lang="ru-RU" sz="1500" dirty="0">
                <a:latin typeface="Georgia" panose="02040502050405020303" pitchFamily="18" charset="0"/>
              </a:rPr>
              <a:t>и предоставляемых в нем услуг </a:t>
            </a:r>
            <a:r>
              <a:rPr lang="ru-RU" sz="1500" dirty="0" smtClean="0">
                <a:latin typeface="Georgia" panose="02040502050405020303" pitchFamily="18" charset="0"/>
              </a:rPr>
              <a:t>в </a:t>
            </a:r>
            <a:r>
              <a:rPr lang="ru-RU" sz="1500" dirty="0">
                <a:latin typeface="Georgia" panose="02040502050405020303" pitchFamily="18" charset="0"/>
              </a:rPr>
              <a:t>сфере образования», </a:t>
            </a:r>
            <a:endParaRPr lang="ru-RU" sz="1500" dirty="0" smtClean="0">
              <a:latin typeface="Georgia" panose="02040502050405020303" pitchFamily="18" charset="0"/>
            </a:endParaRPr>
          </a:p>
          <a:p>
            <a:pPr algn="just"/>
            <a:r>
              <a:rPr lang="ru-RU" sz="1500" dirty="0" smtClean="0">
                <a:latin typeface="Georgia" panose="02040502050405020303" pitchFamily="18" charset="0"/>
              </a:rPr>
              <a:t>«</a:t>
            </a:r>
            <a:r>
              <a:rPr lang="ru-RU" sz="1500" dirty="0">
                <a:latin typeface="Georgia" panose="02040502050405020303" pitchFamily="18" charset="0"/>
              </a:rPr>
              <a:t>Паспорт дорожной </a:t>
            </a:r>
            <a:r>
              <a:rPr lang="ru-RU" sz="1500" dirty="0" smtClean="0">
                <a:latin typeface="Georgia" panose="02040502050405020303" pitchFamily="18" charset="0"/>
              </a:rPr>
              <a:t>безопасности</a:t>
            </a:r>
          </a:p>
          <a:p>
            <a:pPr algn="just"/>
            <a:r>
              <a:rPr lang="ru-RU" sz="1500" dirty="0" smtClean="0">
                <a:latin typeface="Georgia" panose="02040502050405020303" pitchFamily="18" charset="0"/>
              </a:rPr>
              <a:t> </a:t>
            </a:r>
            <a:r>
              <a:rPr lang="ru-RU" sz="1500" dirty="0">
                <a:latin typeface="Georgia" panose="02040502050405020303" pitchFamily="18" charset="0"/>
              </a:rPr>
              <a:t>образовательного учреждения»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3528" y="154256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Обеспечение безопасности жизни и деятельности ребёнка на территории ДОУ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3074" name="Picture 2" descr="H:\Рабочий стол\среда доступная\IMG_20190522_1307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96"/>
          <a:stretch/>
        </p:blipFill>
        <p:spPr bwMode="auto">
          <a:xfrm>
            <a:off x="6927367" y="4399365"/>
            <a:ext cx="1902257" cy="19606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5" name="Picture 3" descr="H:\Рабочий стол\среда доступная\IMG_20190522_1300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797151"/>
            <a:ext cx="2088232" cy="19202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D:\ФОТОГРАФИИ ДЕТСКОГО САДА № 66\СРЕДА ФОТО\Безоп\20180316_09083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84"/>
          <a:stretch/>
        </p:blipFill>
        <p:spPr bwMode="auto">
          <a:xfrm>
            <a:off x="6948264" y="332656"/>
            <a:ext cx="1994712" cy="16944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Рисунок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765" y="6024668"/>
            <a:ext cx="692696" cy="6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1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pngkey.com/png/full/15-158595_gold-button-png-png-download-button-gold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7"/>
            <a:ext cx="7484641" cy="720080"/>
          </a:xfrm>
          <a:prstGeom prst="rect">
            <a:avLst/>
          </a:prstGeom>
          <a:noFill/>
          <a:ln>
            <a:solidFill>
              <a:schemeClr val="accent6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6676" y="508031"/>
            <a:ext cx="7484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hlinkClick r:id="rId4" action="ppaction://hlinksldjump"/>
              </a:rPr>
              <a:t>Общая характеристика учреждения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4" name="Picture 2" descr="https://www.pngkey.com/png/full/15-158595_gold-button-png-png-download-button-gold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77909"/>
            <a:ext cx="748464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62668" y="1353283"/>
            <a:ext cx="7484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hlinkClick r:id="rId5" action="ppaction://hlinksldjump"/>
              </a:rPr>
              <a:t>Особенности образовательного процесса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6" name="Picture 2" descr="https://www.pngkey.com/png/full/15-158595_gold-button-png-png-download-button-gold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25" y="2075602"/>
            <a:ext cx="748464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08223" y="2123522"/>
            <a:ext cx="7484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hlinkClick r:id="rId6" action="ppaction://hlinksldjump"/>
              </a:rPr>
              <a:t>Условия осуществления образовательного процесса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8" name="Picture 2" descr="https://www.pngkey.com/png/full/15-158595_gold-button-png-png-download-button-gold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10" y="2924944"/>
            <a:ext cx="748464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09410" y="3100318"/>
            <a:ext cx="7484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hlinkClick r:id="rId7" action="ppaction://hlinksldjump"/>
              </a:rPr>
              <a:t>Результаты деятельности ДОУ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10" name="Picture 2" descr="https://www.pngkey.com/png/full/15-158595_gold-button-png-png-download-button-gold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99FFC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73" y="3829175"/>
            <a:ext cx="748464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50357" y="3892406"/>
            <a:ext cx="7484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hlinkClick r:id="rId8" action="ppaction://hlinksldjump"/>
              </a:rPr>
              <a:t>Кадровый потенциал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12" name="Picture 2" descr="https://www.pngkey.com/png/full/15-158595_gold-button-png-png-download-button-gold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99CC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07" y="4653136"/>
            <a:ext cx="748464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72907" y="4828510"/>
            <a:ext cx="7484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hlinkClick r:id="rId9" action="ppaction://hlinksldjump"/>
              </a:rPr>
              <a:t>Финансовые ресурсы ДОУ и их использование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14" name="Picture 2" descr="https://www.pngkey.com/png/full/15-158595_gold-button-png-png-download-button-gold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75" y="5517232"/>
            <a:ext cx="748464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hlinkClick r:id="rId10" action="ppaction://hlinksldjump"/>
          </p:cNvPr>
          <p:cNvSpPr txBox="1"/>
          <p:nvPr/>
        </p:nvSpPr>
        <p:spPr>
          <a:xfrm>
            <a:off x="890175" y="5692606"/>
            <a:ext cx="7484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hlinkClick r:id="rId10" action="ppaction://hlinksldjump"/>
              </a:rPr>
              <a:t>Перспективы и планы развития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69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2656"/>
            <a:ext cx="858010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latin typeface="Georgia" panose="02040502050405020303" pitchFamily="18" charset="0"/>
              </a:rPr>
              <a:t>Охрана труда и соблюдение правил техники безопасности</a:t>
            </a:r>
            <a:r>
              <a:rPr lang="ru-RU" sz="1600" i="1" dirty="0">
                <a:latin typeface="Georgia" panose="02040502050405020303" pitchFamily="18" charset="0"/>
              </a:rPr>
              <a:t>. </a:t>
            </a:r>
            <a:endParaRPr lang="ru-RU" sz="1600" dirty="0">
              <a:latin typeface="Georgia" panose="02040502050405020303" pitchFamily="18" charset="0"/>
            </a:endParaRPr>
          </a:p>
          <a:p>
            <a:r>
              <a:rPr lang="ru-RU" sz="1600" dirty="0">
                <a:latin typeface="Georgia" panose="02040502050405020303" pitchFamily="18" charset="0"/>
              </a:rPr>
              <a:t>Регулярно проводится инструктаж по правилам техники безопасности с различными категориями сотрудников детского сада; обеспечение правопорядка, соблюдение норм и правил поведения всеми участниками образовательного процесса. </a:t>
            </a:r>
          </a:p>
          <a:p>
            <a:r>
              <a:rPr lang="ru-RU" sz="1600" dirty="0">
                <a:latin typeface="Georgia" panose="02040502050405020303" pitchFamily="18" charset="0"/>
              </a:rPr>
              <a:t>В течение учебного года с дошкольниками регулярно  проводились беседы по правилам дорожного движения, о безопасном поведении на воде, на дорогах, в походе, в быту.</a:t>
            </a:r>
          </a:p>
          <a:p>
            <a:r>
              <a:rPr lang="ru-RU" sz="1600" dirty="0">
                <a:latin typeface="Georgia" panose="02040502050405020303" pitchFamily="18" charset="0"/>
              </a:rPr>
              <a:t> </a:t>
            </a:r>
            <a:r>
              <a:rPr lang="ru-RU" sz="1600" b="1" i="1" dirty="0" smtClean="0">
                <a:latin typeface="Georgia" panose="02040502050405020303" pitchFamily="18" charset="0"/>
              </a:rPr>
              <a:t>Санитарная </a:t>
            </a:r>
            <a:r>
              <a:rPr lang="ru-RU" sz="1600" b="1" i="1" dirty="0">
                <a:latin typeface="Georgia" panose="02040502050405020303" pitchFamily="18" charset="0"/>
              </a:rPr>
              <a:t>безопасность:</a:t>
            </a:r>
            <a:r>
              <a:rPr lang="ru-RU" sz="1600" b="1" dirty="0">
                <a:latin typeface="Georgia" panose="02040502050405020303" pitchFamily="18" charset="0"/>
              </a:rPr>
              <a:t> </a:t>
            </a:r>
            <a:endParaRPr lang="ru-RU" sz="1600" dirty="0">
              <a:latin typeface="Georgia" panose="02040502050405020303" pitchFamily="18" charset="0"/>
            </a:endParaRPr>
          </a:p>
          <a:p>
            <a:r>
              <a:rPr lang="ru-RU" sz="1600" dirty="0">
                <a:latin typeface="Georgia" panose="02040502050405020303" pitchFamily="18" charset="0"/>
              </a:rPr>
              <a:t>Санитарно-гигиеническое состояние всех помещений </a:t>
            </a:r>
            <a:endParaRPr lang="ru-RU" sz="1600" dirty="0" smtClean="0">
              <a:latin typeface="Georgia" panose="02040502050405020303" pitchFamily="18" charset="0"/>
            </a:endParaRPr>
          </a:p>
          <a:p>
            <a:r>
              <a:rPr lang="ru-RU" sz="1600" dirty="0" smtClean="0">
                <a:latin typeface="Georgia" panose="02040502050405020303" pitchFamily="18" charset="0"/>
              </a:rPr>
              <a:t>детского </a:t>
            </a:r>
            <a:r>
              <a:rPr lang="ru-RU" sz="1600" dirty="0">
                <a:latin typeface="Georgia" panose="02040502050405020303" pitchFamily="18" charset="0"/>
              </a:rPr>
              <a:t>сада соответствует требованиям СанПиНа. </a:t>
            </a:r>
          </a:p>
          <a:p>
            <a:r>
              <a:rPr lang="ru-RU" sz="1600" dirty="0">
                <a:latin typeface="Georgia" panose="02040502050405020303" pitchFamily="18" charset="0"/>
              </a:rPr>
              <a:t>Во всех групповых комнатах установлена мебель, регулируемая по высоте; увлажнители воздуха; бактерицидные лампы закрытого типа.</a:t>
            </a:r>
          </a:p>
          <a:p>
            <a:r>
              <a:rPr lang="ru-RU" sz="1600" dirty="0">
                <a:latin typeface="Georgia" panose="02040502050405020303" pitchFamily="18" charset="0"/>
              </a:rPr>
              <a:t> Организован процесс проветривания и обеспечивает необходимый тепловой режим в зимнее время; организован питьевой режим. </a:t>
            </a:r>
          </a:p>
          <a:p>
            <a:r>
              <a:rPr lang="ru-RU" sz="1600" dirty="0">
                <a:latin typeface="Georgia" panose="02040502050405020303" pitchFamily="18" charset="0"/>
              </a:rPr>
              <a:t> </a:t>
            </a:r>
            <a:r>
              <a:rPr lang="ru-RU" sz="1600" b="1" i="1" dirty="0" smtClean="0">
                <a:latin typeface="Georgia" panose="02040502050405020303" pitchFamily="18" charset="0"/>
              </a:rPr>
              <a:t>Социальная </a:t>
            </a:r>
            <a:r>
              <a:rPr lang="ru-RU" sz="1600" b="1" i="1" dirty="0">
                <a:latin typeface="Georgia" panose="02040502050405020303" pitchFamily="18" charset="0"/>
              </a:rPr>
              <a:t>безопасность:</a:t>
            </a:r>
            <a:r>
              <a:rPr lang="ru-RU" sz="1600" dirty="0">
                <a:latin typeface="Georgia" panose="02040502050405020303" pitchFamily="18" charset="0"/>
              </a:rPr>
              <a:t> В детском саду разработан перспективный план работы с детьми в рамках занятий по ОБЖ, разработаны конспекты занятий по ОБЖ, оформлены консультации для родителей по формированию здорового образа жизни. </a:t>
            </a:r>
          </a:p>
          <a:p>
            <a:r>
              <a:rPr lang="ru-RU" sz="1600" dirty="0">
                <a:latin typeface="Georgia" panose="02040502050405020303" pitchFamily="18" charset="0"/>
              </a:rPr>
              <a:t>Большое внимание уделяется психологической безопасности личности ребёнка. Существует система психологического сопровождения детей, осуществляемая в ДОУ в специально организованной деятельности, совместной деятельности педагога, родителя и </a:t>
            </a:r>
          </a:p>
          <a:p>
            <a:r>
              <a:rPr lang="ru-RU" sz="1600" dirty="0">
                <a:latin typeface="Georgia" panose="02040502050405020303" pitchFamily="18" charset="0"/>
              </a:rPr>
              <a:t>ребёнка. Воспитатели проявляют уважение к личности каждого ребёнка, создают условия для наиболее полной реализации его способностей, формируют у детей положительное отношение к сверстникам</a:t>
            </a:r>
          </a:p>
        </p:txBody>
      </p:sp>
      <p:pic>
        <p:nvPicPr>
          <p:cNvPr id="3" name="Рисунок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661" y="5877272"/>
            <a:ext cx="692696" cy="6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1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617048"/>
            <a:ext cx="3234776" cy="21432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23528" y="775161"/>
            <a:ext cx="835292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Georgia" panose="02040502050405020303" pitchFamily="18" charset="0"/>
              </a:rPr>
              <a:t>ДОУ обслуживают медицинская сестра, </a:t>
            </a:r>
            <a:r>
              <a:rPr lang="ru-RU" dirty="0" smtClean="0">
                <a:latin typeface="Georgia" panose="02040502050405020303" pitchFamily="18" charset="0"/>
              </a:rPr>
              <a:t>врач-педиатр</a:t>
            </a:r>
          </a:p>
          <a:p>
            <a:r>
              <a:rPr lang="ru-RU" dirty="0" smtClean="0">
                <a:latin typeface="Georgia" panose="02040502050405020303" pitchFamily="18" charset="0"/>
              </a:rPr>
              <a:t> </a:t>
            </a:r>
            <a:r>
              <a:rPr lang="ru-RU" dirty="0">
                <a:latin typeface="Georgia" panose="02040502050405020303" pitchFamily="18" charset="0"/>
              </a:rPr>
              <a:t>и узкие специалисты из штата детской поликлиники. </a:t>
            </a:r>
            <a:endParaRPr lang="ru-RU" dirty="0" smtClean="0">
              <a:latin typeface="Georgia" panose="02040502050405020303" pitchFamily="18" charset="0"/>
            </a:endParaRPr>
          </a:p>
          <a:p>
            <a:r>
              <a:rPr lang="ru-RU" dirty="0" smtClean="0">
                <a:latin typeface="Georgia" panose="02040502050405020303" pitchFamily="18" charset="0"/>
              </a:rPr>
              <a:t>Медицинский </a:t>
            </a:r>
            <a:r>
              <a:rPr lang="ru-RU" dirty="0">
                <a:latin typeface="Georgia" panose="02040502050405020303" pitchFamily="18" charset="0"/>
              </a:rPr>
              <a:t>блок состоит из: </a:t>
            </a:r>
            <a:endParaRPr lang="ru-RU" dirty="0" smtClean="0">
              <a:latin typeface="Georgia" panose="02040502050405020303" pitchFamily="18" charset="0"/>
            </a:endParaRPr>
          </a:p>
          <a:p>
            <a:r>
              <a:rPr lang="ru-RU" dirty="0" smtClean="0">
                <a:latin typeface="Georgia" panose="02040502050405020303" pitchFamily="18" charset="0"/>
              </a:rPr>
              <a:t>кабинета приема врача и медицинской сестры, </a:t>
            </a:r>
          </a:p>
          <a:p>
            <a:r>
              <a:rPr lang="ru-RU" dirty="0" smtClean="0">
                <a:latin typeface="Georgia" panose="02040502050405020303" pitchFamily="18" charset="0"/>
              </a:rPr>
              <a:t>процедурного </a:t>
            </a:r>
            <a:r>
              <a:rPr lang="ru-RU" dirty="0">
                <a:latin typeface="Georgia" panose="02040502050405020303" pitchFamily="18" charset="0"/>
              </a:rPr>
              <a:t>кабинета, </a:t>
            </a:r>
            <a:endParaRPr lang="ru-RU" dirty="0" smtClean="0">
              <a:latin typeface="Georgia" panose="02040502050405020303" pitchFamily="18" charset="0"/>
            </a:endParaRPr>
          </a:p>
          <a:p>
            <a:r>
              <a:rPr lang="ru-RU" dirty="0" smtClean="0">
                <a:latin typeface="Georgia" panose="02040502050405020303" pitchFamily="18" charset="0"/>
              </a:rPr>
              <a:t>двух </a:t>
            </a:r>
            <a:r>
              <a:rPr lang="ru-RU" dirty="0">
                <a:latin typeface="Georgia" panose="02040502050405020303" pitchFamily="18" charset="0"/>
              </a:rPr>
              <a:t>изоляторов, </a:t>
            </a:r>
            <a:endParaRPr lang="ru-RU" dirty="0" smtClean="0">
              <a:latin typeface="Georgia" panose="02040502050405020303" pitchFamily="18" charset="0"/>
            </a:endParaRPr>
          </a:p>
          <a:p>
            <a:r>
              <a:rPr lang="ru-RU" dirty="0" smtClean="0">
                <a:latin typeface="Georgia" panose="02040502050405020303" pitchFamily="18" charset="0"/>
              </a:rPr>
              <a:t>санузла</a:t>
            </a:r>
            <a:r>
              <a:rPr lang="ru-RU" dirty="0">
                <a:latin typeface="Georgia" panose="02040502050405020303" pitchFamily="18" charset="0"/>
              </a:rPr>
              <a:t>. </a:t>
            </a:r>
            <a:endParaRPr lang="ru-RU" dirty="0" smtClean="0">
              <a:latin typeface="Georgia" panose="02040502050405020303" pitchFamily="18" charset="0"/>
            </a:endParaRPr>
          </a:p>
          <a:p>
            <a:r>
              <a:rPr lang="ru-RU" dirty="0" smtClean="0">
                <a:latin typeface="Georgia" panose="02040502050405020303" pitchFamily="18" charset="0"/>
              </a:rPr>
              <a:t>Имеется </a:t>
            </a:r>
            <a:r>
              <a:rPr lang="ru-RU" dirty="0">
                <a:latin typeface="Georgia" panose="02040502050405020303" pitchFamily="18" charset="0"/>
              </a:rPr>
              <a:t>современное медицинское оборудование для профилактики заболеваемости детей и оказании первой медицинской помощи.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4936" y="405829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Медицинское обслуживание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5122" name="Picture 2" descr="C:\Users\User\Desktop\IMG_20200729_1439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776" y="466458"/>
            <a:ext cx="2496278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827425"/>
            <a:ext cx="3254945" cy="18309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36" r="16434"/>
          <a:stretch/>
        </p:blipFill>
        <p:spPr>
          <a:xfrm>
            <a:off x="323528" y="3501008"/>
            <a:ext cx="2880320" cy="2005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6040266"/>
            <a:ext cx="692696" cy="6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1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332656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Создание условий на территории детского сада.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4932" y="685867"/>
            <a:ext cx="8496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Georgia" panose="02040502050405020303" pitchFamily="18" charset="0"/>
              </a:rPr>
              <a:t>Территория дошкольного образовательного учреждения – это огромная составляющая в жизни каждого дошкольника – здесь он проживает, чуть ли не половину всего своего </a:t>
            </a:r>
            <a:r>
              <a:rPr lang="ru-RU" sz="1600" dirty="0" smtClean="0">
                <a:latin typeface="Georgia" panose="02040502050405020303" pitchFamily="18" charset="0"/>
              </a:rPr>
              <a:t>времени. Главная </a:t>
            </a:r>
            <a:r>
              <a:rPr lang="ru-RU" sz="1600" dirty="0">
                <a:latin typeface="Georgia" panose="02040502050405020303" pitchFamily="18" charset="0"/>
              </a:rPr>
              <a:t>задача благоустройства территории </a:t>
            </a:r>
            <a:r>
              <a:rPr lang="ru-RU" sz="1600" dirty="0" smtClean="0">
                <a:latin typeface="Georgia" panose="02040502050405020303" pitchFamily="18" charset="0"/>
              </a:rPr>
              <a:t> детского сада – это создание атмосферы тепла</a:t>
            </a:r>
            <a:r>
              <a:rPr lang="ru-RU" sz="1600" dirty="0">
                <a:latin typeface="Georgia" panose="02040502050405020303" pitchFamily="18" charset="0"/>
              </a:rPr>
              <a:t>, уюта, комфорта и душевного равновесия, ухоженная территория – часть имиджа детского сада. </a:t>
            </a:r>
            <a:endParaRPr lang="ru-RU" sz="1600" dirty="0" smtClean="0">
              <a:latin typeface="Georgia" panose="02040502050405020303" pitchFamily="18" charset="0"/>
            </a:endParaRPr>
          </a:p>
          <a:p>
            <a:pPr algn="just"/>
            <a:endParaRPr lang="ru-RU" sz="1600" dirty="0" smtClean="0"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5251" y="2158139"/>
            <a:ext cx="3044909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110" y="1960962"/>
            <a:ext cx="3048000" cy="2023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089" y="2509000"/>
            <a:ext cx="3048000" cy="2023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869159"/>
            <a:ext cx="2817435" cy="1870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110" y="4653136"/>
            <a:ext cx="2855132" cy="1895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110" y="4907762"/>
            <a:ext cx="2792329" cy="18541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193" y="6040266"/>
            <a:ext cx="692696" cy="6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38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74696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Качество и организация  питания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605504"/>
            <a:ext cx="878497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Georgia" panose="02040502050405020303" pitchFamily="18" charset="0"/>
              </a:rPr>
              <a:t>Питание является одним из важнейших факторов, определяющих здоровье детей, способствует профилактике заболеваний, повышению работоспособности и успеваемости, физическому и умственному развитию.</a:t>
            </a:r>
          </a:p>
          <a:p>
            <a:r>
              <a:rPr lang="ru-RU" sz="1400" dirty="0">
                <a:latin typeface="Georgia" panose="02040502050405020303" pitchFamily="18" charset="0"/>
              </a:rPr>
              <a:t>В МБДОУ организовано 4-х разовое питание. Для организации питания заключены договора с поставщиками на поставку продуктов. Все продукты сопровождаются сертификатами качества. </a:t>
            </a:r>
          </a:p>
          <a:p>
            <a:r>
              <a:rPr lang="ru-RU" sz="1400" dirty="0">
                <a:latin typeface="Georgia" panose="02040502050405020303" pitchFamily="18" charset="0"/>
              </a:rPr>
              <a:t>Ежедневно проводится контроль за организацией питания в ДОУ и качеством приготовления блюд. </a:t>
            </a:r>
            <a:r>
              <a:rPr lang="ru-RU" sz="1400" dirty="0" smtClean="0">
                <a:latin typeface="Georgia" panose="02040502050405020303" pitchFamily="18" charset="0"/>
              </a:rPr>
              <a:t>Технология </a:t>
            </a:r>
            <a:r>
              <a:rPr lang="ru-RU" sz="1400" dirty="0">
                <a:latin typeface="Georgia" panose="02040502050405020303" pitchFamily="18" charset="0"/>
              </a:rPr>
              <a:t>приготовления блюд – соблюдается.</a:t>
            </a:r>
          </a:p>
          <a:p>
            <a:r>
              <a:rPr lang="ru-RU" sz="1400" dirty="0">
                <a:latin typeface="Georgia" panose="02040502050405020303" pitchFamily="18" charset="0"/>
              </a:rPr>
              <a:t>Пищеблок оснащён всем необходимым для приготовления пищи оборудованием и уборочным инвентарём. </a:t>
            </a:r>
          </a:p>
          <a:p>
            <a:r>
              <a:rPr lang="ru-RU" sz="1400" dirty="0">
                <a:latin typeface="Georgia" panose="02040502050405020303" pitchFamily="18" charset="0"/>
              </a:rPr>
              <a:t>Блюда готовятся в соответствии с санитарно-гигиеническими требованиями и нормами. Имеется примерное 20-дневное меню. Проводится витаминизация третьих блюд. </a:t>
            </a:r>
            <a:endParaRPr lang="ru-RU" sz="1400" dirty="0" smtClean="0">
              <a:latin typeface="Georgia" panose="02040502050405020303" pitchFamily="18" charset="0"/>
            </a:endParaRPr>
          </a:p>
          <a:p>
            <a:r>
              <a:rPr lang="ru-RU" sz="1400" dirty="0" err="1" smtClean="0">
                <a:latin typeface="Georgia" panose="02040502050405020303" pitchFamily="18" charset="0"/>
              </a:rPr>
              <a:t>Бракеражная</a:t>
            </a:r>
            <a:r>
              <a:rPr lang="ru-RU" sz="1400" dirty="0" smtClean="0">
                <a:latin typeface="Georgia" panose="02040502050405020303" pitchFamily="18" charset="0"/>
              </a:rPr>
              <a:t> </a:t>
            </a:r>
            <a:r>
              <a:rPr lang="ru-RU" sz="1400" dirty="0">
                <a:latin typeface="Georgia" panose="02040502050405020303" pitchFamily="18" charset="0"/>
              </a:rPr>
              <a:t>комиссия МБДОУ систематически осуществляет контроль за правильностью обработки продуктов, закладкой, выходом блюд, вкусовыми качествами пищи. </a:t>
            </a:r>
          </a:p>
          <a:p>
            <a:r>
              <a:rPr lang="ru-RU" sz="1400" dirty="0">
                <a:latin typeface="Georgia" panose="02040502050405020303" pitchFamily="18" charset="0"/>
              </a:rPr>
              <a:t>Информация о питании детей доводится до родителей, меню размещается на стенде в комнате для приёма детей.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66" y="3860389"/>
            <a:ext cx="2088232" cy="15661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750885"/>
            <a:ext cx="2160240" cy="16201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743" y="5229200"/>
            <a:ext cx="2347753" cy="14103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6" name="Picture 2" descr="D:\ФОТОГРАФИИ ДЕТСКОГО САДА № 66\среда детского сада\S123000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4" b="29302"/>
          <a:stretch/>
        </p:blipFill>
        <p:spPr bwMode="auto">
          <a:xfrm>
            <a:off x="1691680" y="4806402"/>
            <a:ext cx="1690313" cy="19713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5229200"/>
            <a:ext cx="2042290" cy="13564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9985" y="3791137"/>
            <a:ext cx="1348637" cy="20305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5946805"/>
            <a:ext cx="692696" cy="6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7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19672" y="2132856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Результаты диагностики индивидуального развития детей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9672" y="3068959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Выполнение целевых ориентиров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44017" y="3969929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Распространение передового педагогического опыта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1026" name="Picture 2" descr="https://www.clipartmax.com/png/full/172-1721710_home-icon-transparent-green-download-green-arrow-button-next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37" y="2132856"/>
            <a:ext cx="609796" cy="68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www.clipartmax.com/png/full/172-1721710_home-icon-transparent-green-download-green-arrow-button-next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50" y="3002940"/>
            <a:ext cx="609796" cy="68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www.clipartmax.com/png/full/172-1721710_home-icon-transparent-green-download-green-arrow-button-next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37" y="3933056"/>
            <a:ext cx="609796" cy="68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619672" y="4941168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Участие  педагогов и дошкольников в конкурсах, фестивалях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12" name="Picture 2" descr="https://www.clipartmax.com/png/full/172-1721710_home-icon-transparent-green-download-green-arrow-button-next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50" y="4784232"/>
            <a:ext cx="609796" cy="68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www.pngkey.com/png/full/15-158595_gold-button-png-png-download-button-gold.png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08" y="332656"/>
            <a:ext cx="7484641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03648" y="548680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Georgia" panose="02040502050405020303" pitchFamily="18" charset="0"/>
              </a:rPr>
              <a:t>Результаты деятельности</a:t>
            </a:r>
            <a:endParaRPr lang="ru-RU" sz="2800" b="1" dirty="0">
              <a:latin typeface="Georgia" panose="02040502050405020303" pitchFamily="18" charset="0"/>
            </a:endParaRPr>
          </a:p>
        </p:txBody>
      </p:sp>
      <p:pic>
        <p:nvPicPr>
          <p:cNvPr id="16" name="Рисунок 1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6040266"/>
            <a:ext cx="692696" cy="6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05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692696"/>
            <a:ext cx="871296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Georgia" panose="02040502050405020303" pitchFamily="18" charset="0"/>
              </a:rPr>
              <a:t>Результаты педагогического анализа показывают преобладание детей с высоким и средним уровнями развития, что говорит об эффективности педагогического процесса в ДОУ. При реализации Программ МБДОУ проводилась оценка индивидуального развития детей. Такая оценка проводилась педагогическими работниками  в </a:t>
            </a:r>
            <a:r>
              <a:rPr lang="ru-RU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hlinkClick r:id="rId2"/>
              </a:rPr>
              <a:t>рамках педагогической диагностики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1600" dirty="0">
                <a:latin typeface="Georgia" panose="02040502050405020303" pitchFamily="18" charset="0"/>
              </a:rPr>
              <a:t>(оценки индивидуального развития детей дошкольного возраста, связанной с оценкой эффективности педагогических действий и лежащей в основе их дальнейшего планирования).</a:t>
            </a:r>
          </a:p>
          <a:p>
            <a:r>
              <a:rPr lang="ru-RU" sz="1600" dirty="0">
                <a:latin typeface="Georgia" panose="02040502050405020303" pitchFamily="18" charset="0"/>
              </a:rPr>
              <a:t>          Результаты педагогической диагностики (мониторинга) использовалась исключительно для решения следующих образовательных задач: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ru-RU" sz="1600" dirty="0">
                <a:latin typeface="Georgia" panose="02040502050405020303" pitchFamily="18" charset="0"/>
              </a:rPr>
              <a:t>индивидуализации	образования	(в том	числе поддержки ребенка</a:t>
            </a:r>
            <a:r>
              <a:rPr lang="ru-RU" sz="1600" dirty="0" smtClean="0">
                <a:latin typeface="Georgia" panose="02040502050405020303" pitchFamily="18" charset="0"/>
              </a:rPr>
              <a:t>, построения его </a:t>
            </a:r>
            <a:r>
              <a:rPr lang="ru-RU" sz="1600" dirty="0">
                <a:latin typeface="Georgia" panose="02040502050405020303" pitchFamily="18" charset="0"/>
              </a:rPr>
              <a:t>образовательной траектории или профессиональной коррекции особенностей его развития);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Georgia" panose="02040502050405020303" pitchFamily="18" charset="0"/>
              </a:rPr>
              <a:t>оптимизации работы с группой детей.</a:t>
            </a:r>
          </a:p>
          <a:p>
            <a:endParaRPr lang="ru-RU" sz="1600" dirty="0">
              <a:latin typeface="Georgia" panose="0204050205040502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84539" y="4024699"/>
            <a:ext cx="2160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Georgia" panose="02040502050405020303" pitchFamily="18" charset="0"/>
              </a:rPr>
              <a:t>Результаты мониторинга на конец 2019-2020 учебного года</a:t>
            </a:r>
            <a:endParaRPr lang="ru-RU" sz="1600" dirty="0">
              <a:latin typeface="Georgia" panose="02040502050405020303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713671127"/>
              </p:ext>
            </p:extLst>
          </p:nvPr>
        </p:nvGraphicFramePr>
        <p:xfrm>
          <a:off x="611560" y="4024699"/>
          <a:ext cx="5712939" cy="2543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Рисунок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6040266"/>
            <a:ext cx="692696" cy="6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7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79512" y="260648"/>
            <a:ext cx="8555149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  <a:ea typeface="Times New Roman" pitchFamily="18" charset="0"/>
              </a:rPr>
              <a:t>Педагогом-психологом проведена диагностика индивидуального развития 115 воспитанников выпускных групп на предмет соответствия целевым ориентирам дошкольного образования. 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anose="02040502050405020303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</a:rPr>
              <a:t>Задания позволили оценить уровень сформированности предпосылок к учебной деятельности: возможность работать в соответствии с фронтальной инструкцией (удержание алгоритма деятельности), умение самостоятельно действовать по образцу и осуществлять контроль, обладать определённым уровнем работоспособности, а так же вовремя остановиться в выполнении того или иного задания и переключиться на выполнение следующего, возможностей распределения и переключения внимания, работоспособности, темпа, целенаправленности деятельности  и самоконтроля.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anose="02040502050405020303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1025" name="Диаграмма 88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79" t="-6464" r="-2095" b="-5222"/>
          <a:stretch>
            <a:fillRect/>
          </a:stretch>
        </p:blipFill>
        <p:spPr bwMode="auto">
          <a:xfrm>
            <a:off x="748674" y="2819400"/>
            <a:ext cx="7416824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38138" y="2819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8138" y="5373216"/>
            <a:ext cx="83965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Georgia" panose="02040502050405020303" pitchFamily="18" charset="0"/>
              </a:rPr>
              <a:t>Логопедическую помощь получили 90 детей. Дети имеют диагнозы ОНР 2-3 уровень, ФФНР, ФФНР СФД.  По результатам работы количество выпущенных детей с речью норма – 87 детей; 3 ребёнка оставлены на повторное обучение.</a:t>
            </a:r>
          </a:p>
          <a:p>
            <a:endParaRPr lang="ru-RU" dirty="0"/>
          </a:p>
        </p:txBody>
      </p:sp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929224"/>
            <a:ext cx="692696" cy="6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7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2656"/>
            <a:ext cx="87129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Georgia" panose="02040502050405020303" pitchFamily="18" charset="0"/>
              </a:rPr>
              <a:t>Все запланированные мероприятия: педагогические советы, семинары и консультации были проведены. Педагоги в работе использовали опытно-исследовательскую и проектную </a:t>
            </a:r>
            <a:r>
              <a:rPr lang="ru-RU" dirty="0" smtClean="0">
                <a:latin typeface="Georgia" panose="02040502050405020303" pitchFamily="18" charset="0"/>
              </a:rPr>
              <a:t>деятельность.</a:t>
            </a:r>
          </a:p>
          <a:p>
            <a:r>
              <a:rPr lang="ru-RU" dirty="0">
                <a:latin typeface="Georgia" panose="02040502050405020303" pitchFamily="18" charset="0"/>
              </a:rPr>
              <a:t>В 2019-2020 году педагоги детского сада принимали </a:t>
            </a:r>
            <a:r>
              <a:rPr lang="ru-RU" dirty="0" smtClean="0">
                <a:latin typeface="Georgia" panose="02040502050405020303" pitchFamily="18" charset="0"/>
              </a:rPr>
              <a:t>участие в окружных мероприятиях</a:t>
            </a:r>
            <a:r>
              <a:rPr lang="ru-RU" dirty="0">
                <a:latin typeface="Georgia" panose="02040502050405020303" pitchFamily="18" charset="0"/>
              </a:rPr>
              <a:t>:</a:t>
            </a:r>
          </a:p>
          <a:p>
            <a:pPr lvl="0"/>
            <a:r>
              <a:rPr lang="ru-RU" dirty="0">
                <a:latin typeface="Georgia" panose="02040502050405020303" pitchFamily="18" charset="0"/>
              </a:rPr>
              <a:t>Окружные методические объединения для воспитателей:  </a:t>
            </a:r>
          </a:p>
          <a:p>
            <a:r>
              <a:rPr lang="ru-RU" dirty="0">
                <a:latin typeface="Georgia" panose="02040502050405020303" pitchFamily="18" charset="0"/>
              </a:rPr>
              <a:t>*</a:t>
            </a:r>
            <a:r>
              <a:rPr lang="ru-RU" u="sng" dirty="0">
                <a:latin typeface="Georgia" panose="02040502050405020303" pitchFamily="18" charset="0"/>
              </a:rPr>
              <a:t>средних групп</a:t>
            </a:r>
            <a:r>
              <a:rPr lang="ru-RU" dirty="0">
                <a:latin typeface="Georgia" panose="02040502050405020303" pitchFamily="18" charset="0"/>
              </a:rPr>
              <a:t>  «Традиционные и нетрадиционные подходы к организации образовательной деятельности по ознакомлению дошкольников с окружающим миром»</a:t>
            </a:r>
          </a:p>
          <a:p>
            <a:r>
              <a:rPr lang="ru-RU" dirty="0">
                <a:latin typeface="Georgia" panose="02040502050405020303" pitchFamily="18" charset="0"/>
              </a:rPr>
              <a:t>*</a:t>
            </a:r>
            <a:r>
              <a:rPr lang="ru-RU" u="sng" dirty="0">
                <a:latin typeface="Georgia" panose="02040502050405020303" pitchFamily="18" charset="0"/>
              </a:rPr>
              <a:t>подготовительных групп</a:t>
            </a:r>
            <a:r>
              <a:rPr lang="ru-RU" dirty="0">
                <a:latin typeface="Georgia" panose="02040502050405020303" pitchFamily="18" charset="0"/>
              </a:rPr>
              <a:t> «ЛЕГО и ТИКО конструирование как средство познавательного развития дошкольников»</a:t>
            </a:r>
          </a:p>
          <a:p>
            <a:r>
              <a:rPr lang="ru-RU" dirty="0">
                <a:latin typeface="Georgia" panose="02040502050405020303" pitchFamily="18" charset="0"/>
              </a:rPr>
              <a:t>*</a:t>
            </a:r>
            <a:r>
              <a:rPr lang="ru-RU" u="sng" dirty="0">
                <a:latin typeface="Georgia" panose="02040502050405020303" pitchFamily="18" charset="0"/>
              </a:rPr>
              <a:t>для учителей-логопедов</a:t>
            </a:r>
            <a:r>
              <a:rPr lang="ru-RU" dirty="0">
                <a:latin typeface="Georgia" panose="02040502050405020303" pitchFamily="18" charset="0"/>
              </a:rPr>
              <a:t> «Использование  развивающих игр для развития связной речи</a:t>
            </a:r>
            <a:r>
              <a:rPr lang="ru-RU" dirty="0" smtClean="0">
                <a:latin typeface="Georgia" panose="02040502050405020303" pitchFamily="18" charset="0"/>
              </a:rPr>
              <a:t>»</a:t>
            </a:r>
          </a:p>
          <a:p>
            <a:r>
              <a:rPr lang="ru-RU" dirty="0" smtClean="0">
                <a:latin typeface="Georgia" panose="02040502050405020303" pitchFamily="18" charset="0"/>
              </a:rPr>
              <a:t>*</a:t>
            </a:r>
            <a:r>
              <a:rPr lang="ru-RU" u="sng" dirty="0" smtClean="0">
                <a:latin typeface="Georgia" panose="02040502050405020303" pitchFamily="18" charset="0"/>
              </a:rPr>
              <a:t>для воспитателей логопедических групп </a:t>
            </a:r>
            <a:r>
              <a:rPr lang="ru-RU" dirty="0" smtClean="0">
                <a:latin typeface="Georgia" panose="02040502050405020303" pitchFamily="18" charset="0"/>
              </a:rPr>
              <a:t>« Разработка и применение авторских игр по развитию речи с применением технологии В.В. Воскобовича»</a:t>
            </a:r>
          </a:p>
          <a:p>
            <a:endParaRPr lang="ru-RU" dirty="0"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1" b="14532"/>
          <a:stretch/>
        </p:blipFill>
        <p:spPr>
          <a:xfrm>
            <a:off x="1367644" y="4604960"/>
            <a:ext cx="7020780" cy="20295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31840" y="5229200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Georgia" panose="02040502050405020303" pitchFamily="18" charset="0"/>
              </a:rPr>
              <a:t>Распространение передового педагогического опыта</a:t>
            </a:r>
            <a:endParaRPr lang="ru-RU" dirty="0">
              <a:latin typeface="Georgia" panose="02040502050405020303" pitchFamily="18" charset="0"/>
            </a:endParaRPr>
          </a:p>
        </p:txBody>
      </p:sp>
      <p:pic>
        <p:nvPicPr>
          <p:cNvPr id="8" name="Рисунок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6040266"/>
            <a:ext cx="692696" cy="6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7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532859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Georgia" panose="02040502050405020303" pitchFamily="18" charset="0"/>
              </a:rPr>
              <a:t>Воспитанники подготовительных групп заняли 3-е место на Спартакиаде дошкольников </a:t>
            </a:r>
            <a:r>
              <a:rPr lang="ru-RU" dirty="0" err="1">
                <a:latin typeface="Georgia" panose="02040502050405020303" pitchFamily="18" charset="0"/>
              </a:rPr>
              <a:t>г.о</a:t>
            </a:r>
            <a:r>
              <a:rPr lang="ru-RU" dirty="0">
                <a:latin typeface="Georgia" panose="02040502050405020303" pitchFamily="18" charset="0"/>
              </a:rPr>
              <a:t>. Мытищи</a:t>
            </a:r>
          </a:p>
          <a:p>
            <a:pPr algn="just"/>
            <a:endParaRPr lang="ru-RU" dirty="0" smtClean="0">
              <a:latin typeface="Georgia" panose="02040502050405020303" pitchFamily="18" charset="0"/>
            </a:endParaRPr>
          </a:p>
          <a:p>
            <a:pPr algn="just"/>
            <a:endParaRPr lang="ru-RU" dirty="0" smtClean="0">
              <a:latin typeface="Georgia" panose="02040502050405020303" pitchFamily="18" charset="0"/>
            </a:endParaRPr>
          </a:p>
          <a:p>
            <a:pPr algn="just"/>
            <a:endParaRPr lang="ru-RU" dirty="0">
              <a:latin typeface="Georgia" panose="02040502050405020303" pitchFamily="18" charset="0"/>
            </a:endParaRPr>
          </a:p>
          <a:p>
            <a:pPr algn="just"/>
            <a:r>
              <a:rPr lang="ru-RU" dirty="0" smtClean="0">
                <a:latin typeface="Georgia" panose="02040502050405020303" pitchFamily="18" charset="0"/>
              </a:rPr>
              <a:t>Участвуя </a:t>
            </a:r>
            <a:r>
              <a:rPr lang="ru-RU" dirty="0">
                <a:latin typeface="Georgia" panose="02040502050405020303" pitchFamily="18" charset="0"/>
              </a:rPr>
              <a:t>в окружном фестивале детского творчества воспитанники детского сада с поддержкой педагогов: Волошиной О.В., Потаповой Т.Б. заняли все 3 призовых места в номинация «Вокал», «Художественное слово», «Сценическое мастерство»</a:t>
            </a:r>
          </a:p>
          <a:p>
            <a:endParaRPr lang="ru-RU" dirty="0" smtClean="0">
              <a:latin typeface="Georgia" panose="02040502050405020303" pitchFamily="18" charset="0"/>
            </a:endParaRPr>
          </a:p>
          <a:p>
            <a:endParaRPr lang="ru-RU" dirty="0" smtClean="0">
              <a:latin typeface="Georgia" panose="02040502050405020303" pitchFamily="18" charset="0"/>
            </a:endParaRPr>
          </a:p>
          <a:p>
            <a:endParaRPr lang="ru-RU" dirty="0">
              <a:latin typeface="Georgia" panose="02040502050405020303" pitchFamily="18" charset="0"/>
            </a:endParaRPr>
          </a:p>
          <a:p>
            <a:endParaRPr lang="ru-RU" dirty="0">
              <a:latin typeface="Georgia" panose="02040502050405020303" pitchFamily="18" charset="0"/>
            </a:endParaRPr>
          </a:p>
          <a:p>
            <a:pPr algn="just"/>
            <a:r>
              <a:rPr lang="ru-RU" dirty="0" smtClean="0">
                <a:latin typeface="Georgia" panose="02040502050405020303" pitchFamily="18" charset="0"/>
              </a:rPr>
              <a:t>В </a:t>
            </a:r>
            <a:r>
              <a:rPr lang="ru-RU" dirty="0">
                <a:latin typeface="Georgia" panose="02040502050405020303" pitchFamily="18" charset="0"/>
              </a:rPr>
              <a:t>подготовке к празднованию Великой Победы  коллектив театра «Взрослые детям» нашего детского сада принимал участие в международном конкурсе </a:t>
            </a:r>
            <a:r>
              <a:rPr lang="ru-RU" dirty="0" smtClean="0">
                <a:latin typeface="Georgia" panose="02040502050405020303" pitchFamily="18" charset="0"/>
              </a:rPr>
              <a:t>«Победители» и </a:t>
            </a:r>
            <a:r>
              <a:rPr lang="ru-RU" dirty="0">
                <a:latin typeface="Georgia" panose="02040502050405020303" pitchFamily="18" charset="0"/>
              </a:rPr>
              <a:t>представлял композицию «Дети войны</a:t>
            </a:r>
            <a:r>
              <a:rPr lang="ru-RU" dirty="0" smtClean="0">
                <a:latin typeface="Georgia" panose="02040502050405020303" pitchFamily="18" charset="0"/>
              </a:rPr>
              <a:t>». По </a:t>
            </a:r>
            <a:r>
              <a:rPr lang="ru-RU" dirty="0">
                <a:latin typeface="Georgia" panose="02040502050405020303" pitchFamily="18" charset="0"/>
              </a:rPr>
              <a:t>итогом конкурса мы заняли 3-е место.</a:t>
            </a:r>
          </a:p>
        </p:txBody>
      </p:sp>
      <p:pic>
        <p:nvPicPr>
          <p:cNvPr id="3074" name="Picture 2" descr="C:\Users\User\Pictures\2020-07-31\001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7851">
            <a:off x="5904733" y="236941"/>
            <a:ext cx="1752872" cy="2478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772816"/>
            <a:ext cx="1883756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C:\Users\User\Desktop\2020-2021 учебный год\IMG-20200628-WA00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6128">
            <a:off x="6030353" y="4066822"/>
            <a:ext cx="1824330" cy="25872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Рисунок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6040266"/>
            <a:ext cx="692696" cy="6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15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223" y="260648"/>
            <a:ext cx="820891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 smtClean="0">
                <a:latin typeface="Georgia" panose="02040502050405020303" pitchFamily="18" charset="0"/>
              </a:rPr>
              <a:t>Педагоги детского сада активно участвовали в мероприятиях регионального уровня:</a:t>
            </a:r>
          </a:p>
          <a:p>
            <a:pPr lvl="0"/>
            <a:r>
              <a:rPr lang="ru-RU" sz="1600" dirty="0" smtClean="0">
                <a:latin typeface="Georgia" panose="02040502050405020303" pitchFamily="18" charset="0"/>
              </a:rPr>
              <a:t>*Семинар</a:t>
            </a:r>
            <a:r>
              <a:rPr lang="ru-RU" sz="1600" dirty="0">
                <a:latin typeface="Georgia" panose="02040502050405020303" pitchFamily="18" charset="0"/>
              </a:rPr>
              <a:t>, организованный Академией социального управления «Музейная педагогика. Знакомство старших дошкольников с наследием А.С. Пушкина» </a:t>
            </a:r>
          </a:p>
          <a:p>
            <a:pPr lvl="0"/>
            <a:r>
              <a:rPr lang="ru-RU" sz="1600" dirty="0" smtClean="0">
                <a:latin typeface="Georgia" panose="02040502050405020303" pitchFamily="18" charset="0"/>
              </a:rPr>
              <a:t>*Участие </a:t>
            </a:r>
            <a:r>
              <a:rPr lang="ru-RU" sz="1600" dirty="0">
                <a:latin typeface="Georgia" panose="02040502050405020303" pitchFamily="18" charset="0"/>
              </a:rPr>
              <a:t>в V Международной научно-практической конференции «Научное обеспечение практико-ориентированного сопровождения воспитания и обучения лиц с ограниченными возможностями здоровья»</a:t>
            </a:r>
          </a:p>
          <a:p>
            <a:pPr lvl="0"/>
            <a:r>
              <a:rPr lang="ru-RU" sz="1600" dirty="0" smtClean="0">
                <a:latin typeface="Georgia" panose="02040502050405020303" pitchFamily="18" charset="0"/>
              </a:rPr>
              <a:t>*Всероссийский </a:t>
            </a:r>
            <a:r>
              <a:rPr lang="ru-RU" sz="1600" dirty="0">
                <a:latin typeface="Georgia" panose="02040502050405020303" pitchFamily="18" charset="0"/>
              </a:rPr>
              <a:t>творческий конкурс по </a:t>
            </a:r>
            <a:r>
              <a:rPr lang="ru-RU" sz="1600" dirty="0" smtClean="0">
                <a:latin typeface="Georgia" panose="02040502050405020303" pitchFamily="18" charset="0"/>
              </a:rPr>
              <a:t>ЛЕГО-конструированию </a:t>
            </a:r>
            <a:r>
              <a:rPr lang="ru-RU" sz="1600" dirty="0">
                <a:latin typeface="Georgia" panose="02040502050405020303" pitchFamily="18" charset="0"/>
              </a:rPr>
              <a:t>и робототехнике – диплом – 1 место</a:t>
            </a:r>
          </a:p>
          <a:p>
            <a:pPr lvl="0"/>
            <a:r>
              <a:rPr lang="ru-RU" sz="1600" dirty="0" smtClean="0">
                <a:latin typeface="Georgia" panose="02040502050405020303" pitchFamily="18" charset="0"/>
              </a:rPr>
              <a:t>*</a:t>
            </a:r>
            <a:r>
              <a:rPr lang="de-DE" sz="1600" dirty="0" smtClean="0">
                <a:latin typeface="Georgia" panose="02040502050405020303" pitchFamily="18" charset="0"/>
              </a:rPr>
              <a:t>II</a:t>
            </a:r>
            <a:r>
              <a:rPr lang="ru-RU" sz="1600" dirty="0" smtClean="0">
                <a:latin typeface="Georgia" panose="02040502050405020303" pitchFamily="18" charset="0"/>
              </a:rPr>
              <a:t> </a:t>
            </a:r>
            <a:r>
              <a:rPr lang="ru-RU" sz="1600" dirty="0">
                <a:latin typeface="Georgia" panose="02040502050405020303" pitchFamily="18" charset="0"/>
              </a:rPr>
              <a:t>Международный фестиваль профессионального мастерства «Ярмарка педагогических идей» - диплом 1 место</a:t>
            </a:r>
            <a:r>
              <a:rPr lang="ru-RU" sz="1600" dirty="0" smtClean="0">
                <a:latin typeface="Georgia" panose="02040502050405020303" pitchFamily="18" charset="0"/>
              </a:rPr>
              <a:t>.</a:t>
            </a:r>
          </a:p>
          <a:p>
            <a:pPr lvl="0"/>
            <a:r>
              <a:rPr lang="ru-RU" sz="1600" dirty="0" smtClean="0">
                <a:latin typeface="Georgia" panose="02040502050405020303" pitchFamily="18" charset="0"/>
              </a:rPr>
              <a:t>*Фестиваль дошкольного образования «Сидим дома» (по разработке обучающих занятий для малышей в системе дистанционного образования)</a:t>
            </a:r>
            <a:endParaRPr lang="ru-RU" sz="1600" dirty="0"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930" y="3784072"/>
            <a:ext cx="1854454" cy="2624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553857"/>
            <a:ext cx="1848481" cy="2614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8" name="Picture 2" descr="http://cs01.services.mya5.ru/DwABAIQAzQFeAc0B6v_D-w8/d0NbDtLGJk92Gp1W9Dr04w/sv/image/e5/eb/93/783636/58/%D0%93%D1%80%D0%B0%D1%87%D0%B5%D0%B2%D0%B0%20%D0%9D%D0%B0%D1%82%D0%B0%D0%BB%D1%8C%D1%8F%20%D0%90%D0%BB%D0%B5%D0%BA%D1%81%D0%B0%D0%BD%D0%B4%D1%80%D0%BE%D0%B2%D0%BD%D0%B0.jpg?158972316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464" y="3711147"/>
            <a:ext cx="1978618" cy="27700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Рисунок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566" y="5821789"/>
            <a:ext cx="692696" cy="6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7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19672" y="2132856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Тип, вид, статус учреждения.  Местоположение ДОУ. Лицензия  на образовательную деятельность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9672" y="3068959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Транспортная доступность. Режим работы.  Режим образовательной деятельности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33920" y="3961379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Структура управления ДОУ. Коллегиальные органы управления ДОУ.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33920" y="575518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Информационная открытость. Сайт ДОУ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1026" name="Picture 2" descr="https://www.clipartmax.com/png/full/172-1721710_home-icon-transparent-green-download-green-arrow-button-next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37" y="2132856"/>
            <a:ext cx="609796" cy="68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www.clipartmax.com/png/full/172-1721710_home-icon-transparent-green-download-green-arrow-button-next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50" y="3002940"/>
            <a:ext cx="609796" cy="68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www.clipartmax.com/png/full/172-1721710_home-icon-transparent-green-download-green-arrow-button-next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37" y="3933056"/>
            <a:ext cx="609796" cy="68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www.clipartmax.com/png/full/172-1721710_home-icon-transparent-green-download-green-arrow-button-next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50" y="5598252"/>
            <a:ext cx="609796" cy="68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619672" y="494116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Количественный состав групп.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12" name="Picture 2" descr="https://www.clipartmax.com/png/full/172-1721710_home-icon-transparent-green-download-green-arrow-button-next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50" y="4784232"/>
            <a:ext cx="609796" cy="68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6040266"/>
            <a:ext cx="692696" cy="692696"/>
          </a:xfrm>
          <a:prstGeom prst="rect">
            <a:avLst/>
          </a:prstGeom>
        </p:spPr>
      </p:pic>
      <p:pic>
        <p:nvPicPr>
          <p:cNvPr id="14" name="Picture 2" descr="https://www.pngkey.com/png/full/15-158595_gold-button-png-png-download-button-gold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17323"/>
            <a:ext cx="7484641" cy="720080"/>
          </a:xfrm>
          <a:prstGeom prst="rect">
            <a:avLst/>
          </a:prstGeom>
          <a:noFill/>
          <a:ln>
            <a:solidFill>
              <a:schemeClr val="accent6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27996" y="615753"/>
            <a:ext cx="7484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Общая характеристика учреждения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30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C:\Users\User\Pictures\2020-07-31\003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8" r="3645" b="4270"/>
          <a:stretch/>
        </p:blipFill>
        <p:spPr bwMode="auto">
          <a:xfrm>
            <a:off x="4782953" y="3769773"/>
            <a:ext cx="1985832" cy="2731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395536" y="260648"/>
            <a:ext cx="84249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Georgia" panose="02040502050405020303" pitchFamily="18" charset="0"/>
              </a:rPr>
              <a:t>Педагоги и воспитанники детского сада с большим желанием участвуют в фестивалях и конкурсах творческой направленности, которые проводит детский сад,  Управление образования </a:t>
            </a:r>
            <a:r>
              <a:rPr lang="ru-RU" dirty="0" err="1" smtClean="0">
                <a:latin typeface="Georgia" panose="02040502050405020303" pitchFamily="18" charset="0"/>
              </a:rPr>
              <a:t>г.о</a:t>
            </a:r>
            <a:r>
              <a:rPr lang="ru-RU" dirty="0" smtClean="0">
                <a:latin typeface="Georgia" panose="02040502050405020303" pitchFamily="18" charset="0"/>
              </a:rPr>
              <a:t>. Мытищи, ЦДТ «Солнечный круг», ДЮЦ «Турист»  Мы участники Всероссийских и Международных конкурсов.</a:t>
            </a:r>
            <a:endParaRPr lang="ru-RU" dirty="0">
              <a:latin typeface="Georgia" panose="02040502050405020303" pitchFamily="18" charset="0"/>
            </a:endParaRPr>
          </a:p>
        </p:txBody>
      </p:sp>
      <p:pic>
        <p:nvPicPr>
          <p:cNvPr id="5122" name="Picture 2" descr="https://mbdou66.edummr.ru/wp-content/uploads/2020/03/%D0%9C%D0%B5%D0%B6%D0%B4%D1%83%D0%BD%D0%B0%D1%80%D0%BE%D0%B4%D0%BD%D1%8B%D0%B9-%D0%B4%D0%B5%D0%BD%D1%8C-%D1%81%D0%BF%D0%B0%D1%81%D0%B8%D0%B1%D0%BE-724x1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97929"/>
            <a:ext cx="1954311" cy="2764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4" name="Picture 4" descr="https://mbdou66.edummr.ru/wp-content/uploads/2020/06/%D1%81%D0%BE%D0%BB%D0%BD%D0%B5%D1%87%D0%BD%D1%8B%D0%B9-%D0%BA%D1%80%D1%83%D0%B3-001-739x1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717032"/>
            <a:ext cx="2047335" cy="28369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5" name="Picture 5" descr="C:\Users\User\Pictures\2020-07-31\002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499" y="1842875"/>
            <a:ext cx="1894684" cy="26792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Рисунок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976664"/>
            <a:ext cx="692696" cy="692696"/>
          </a:xfrm>
          <a:prstGeom prst="rect">
            <a:avLst/>
          </a:prstGeom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531998"/>
            <a:ext cx="3089859" cy="1969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80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www.pngkey.com/png/full/15-158595_gold-button-png-png-download-button-gold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99FFC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83" y="351820"/>
            <a:ext cx="7484641" cy="106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9672" y="2132856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Характеристика кадрового потенциала (образование, квалификация)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44017" y="3969929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Повышение мастерства посредством курсов повышения квалификации и переподготовки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1026" name="Picture 2" descr="https://www.clipartmax.com/png/full/172-1721710_home-icon-transparent-green-download-green-arrow-button-next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99FF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37" y="2132856"/>
            <a:ext cx="609796" cy="68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www.clipartmax.com/png/full/172-1721710_home-icon-transparent-green-download-green-arrow-button-next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99FF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50" y="3002940"/>
            <a:ext cx="609796" cy="68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www.clipartmax.com/png/full/172-1721710_home-icon-transparent-green-download-green-arrow-button-next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99FF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37" y="3933056"/>
            <a:ext cx="609796" cy="68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619672" y="4941168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Совершенствование мастерства путём семинаров и консультаций, мастер-классов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12" name="Picture 2" descr="https://www.clipartmax.com/png/full/172-1721710_home-icon-transparent-green-download-green-arrow-button-next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99FF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50" y="4784232"/>
            <a:ext cx="609796" cy="68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03648" y="548680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Georgia" panose="02040502050405020303" pitchFamily="18" charset="0"/>
              </a:rPr>
              <a:t>Кадровый потенциал ДОУ</a:t>
            </a:r>
            <a:endParaRPr lang="ru-RU" sz="2800" b="1" dirty="0">
              <a:latin typeface="Georgia" panose="02040502050405020303" pitchFamily="18" charset="0"/>
            </a:endParaRPr>
          </a:p>
        </p:txBody>
      </p:sp>
      <p:pic>
        <p:nvPicPr>
          <p:cNvPr id="16" name="Рисунок 1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6040266"/>
            <a:ext cx="692696" cy="69269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87159" y="3021376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Характеристика кадрового потенциала (стаж, возрастной состав)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44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7219" y="337512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Характеристика кадрового состава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713039"/>
            <a:ext cx="8640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Georgia" panose="02040502050405020303" pitchFamily="18" charset="0"/>
              </a:rPr>
              <a:t>Педагогический коллектив ДОУ нацелен на повышение качества образования, как в работе с детьми, так и в вопросах повышения своего профессионализма. </a:t>
            </a:r>
          </a:p>
          <a:p>
            <a:r>
              <a:rPr lang="ru-RU" sz="1600" dirty="0">
                <a:latin typeface="Georgia" panose="02040502050405020303" pitchFamily="18" charset="0"/>
              </a:rPr>
              <a:t>Дошкольное образовательное учреждение укомплектовано сотрудниками, согласно штатного расписания. В образовательном учреждении работает 31 воспитатель, 1 педагог-психолог, 4 учителя-логопеда, 2 музыкальных руководителя, 2 инструктор по физической культуре, 2 инструктора по физической подготовке в бассейне, 1 хореограф. 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430353940"/>
              </p:ext>
            </p:extLst>
          </p:nvPr>
        </p:nvGraphicFramePr>
        <p:xfrm>
          <a:off x="107504" y="228269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744872789"/>
              </p:ext>
            </p:extLst>
          </p:nvPr>
        </p:nvGraphicFramePr>
        <p:xfrm>
          <a:off x="4321597" y="3501008"/>
          <a:ext cx="455113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Рисунок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6040266"/>
            <a:ext cx="692696" cy="6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731936710"/>
              </p:ext>
            </p:extLst>
          </p:nvPr>
        </p:nvGraphicFramePr>
        <p:xfrm>
          <a:off x="304800" y="2076530"/>
          <a:ext cx="39624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67544" y="260648"/>
            <a:ext cx="82089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Georgia" panose="02040502050405020303" pitchFamily="18" charset="0"/>
              </a:rPr>
              <a:t>Кадровый потенциал является высоким и позволяет обеспечить высокое качество дошкольного образования.  Коллектив детского сада сплоченный, имеет высокий уровень педагогической культуры. Средний возраст педагогических работников – 41 год.</a:t>
            </a:r>
          </a:p>
          <a:p>
            <a:pPr algn="just"/>
            <a:r>
              <a:rPr lang="ru-RU" sz="1600" dirty="0">
                <a:latin typeface="Georgia" panose="02040502050405020303" pitchFamily="18" charset="0"/>
              </a:rPr>
              <a:t>Качественный и количественный педагогический состав соответствует требованиям осуществления  воспитательно-образовательного процесса по всем образовательным областям.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726387890"/>
              </p:ext>
            </p:extLst>
          </p:nvPr>
        </p:nvGraphicFramePr>
        <p:xfrm>
          <a:off x="4427984" y="208823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Рисунок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6040266"/>
            <a:ext cx="692696" cy="6926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3528" y="4723909"/>
            <a:ext cx="86409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Georgia" panose="02040502050405020303" pitchFamily="18" charset="0"/>
              </a:rPr>
              <a:t>- 100% педагогов используют в работе с детьми личностно-ориентированную модель взаимодействия </a:t>
            </a:r>
          </a:p>
          <a:p>
            <a:pPr algn="just"/>
            <a:r>
              <a:rPr lang="ru-RU" sz="1600" dirty="0">
                <a:latin typeface="Georgia" panose="02040502050405020303" pitchFamily="18" charset="0"/>
              </a:rPr>
              <a:t>- 78 % педагогов проявляют активный интерес к инновациям и участвуют в разнообразной инновационной деятельности; </a:t>
            </a:r>
          </a:p>
          <a:p>
            <a:pPr algn="just"/>
            <a:r>
              <a:rPr lang="ru-RU" sz="1600" dirty="0">
                <a:latin typeface="Georgia" panose="02040502050405020303" pitchFamily="18" charset="0"/>
              </a:rPr>
              <a:t>- 84 % педагогов активно занимаются проектной деятельностью; </a:t>
            </a:r>
          </a:p>
          <a:p>
            <a:pPr algn="just"/>
            <a:r>
              <a:rPr lang="ru-RU" sz="1600" dirty="0">
                <a:latin typeface="Georgia" panose="02040502050405020303" pitchFamily="18" charset="0"/>
              </a:rPr>
              <a:t>- 100 % педагогов владеют персональным компьютером, большинство из них использует информационные технологии в профессиональной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34731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332656"/>
            <a:ext cx="8496944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Курсы повышения квалификации по темам: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Georgia" panose="02040502050405020303" pitchFamily="18" charset="0"/>
              </a:rPr>
              <a:t>«Онлайн технологии для обучения в ДОУ»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Georgia" panose="02040502050405020303" pitchFamily="18" charset="0"/>
              </a:rPr>
              <a:t>«Информационно-коммуникативные технологии в образовании. Сайт педагога»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Georgia" panose="02040502050405020303" pitchFamily="18" charset="0"/>
              </a:rPr>
              <a:t>«Игровые приёмы формирования психологической готовности к школе»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Georgia" panose="02040502050405020303" pitchFamily="18" charset="0"/>
              </a:rPr>
              <a:t>«Формирование психологической готовности детей к школе средствами технологии ТИКО-моделирования»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Georgia" panose="02040502050405020303" pitchFamily="18" charset="0"/>
              </a:rPr>
              <a:t>«Теория решения изобретательских задач (ТРИЗ) в образовательном процессе дошкольной образовательной организации»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Georgia" panose="02040502050405020303" pitchFamily="18" charset="0"/>
              </a:rPr>
              <a:t>«Организация работы в ДОУ по подготовке детей к школе»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Georgia" panose="02040502050405020303" pitchFamily="18" charset="0"/>
              </a:rPr>
              <a:t>«Развитие детей раннего возраста»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Georgia" panose="02040502050405020303" pitchFamily="18" charset="0"/>
              </a:rPr>
              <a:t>«Умные игры в добрых сказках»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Georgia" panose="02040502050405020303" pitchFamily="18" charset="0"/>
              </a:rPr>
              <a:t>«Детская нейропсихологическая диагностика и коррекция методом «</a:t>
            </a:r>
            <a:r>
              <a:rPr lang="ru-RU" sz="1600" dirty="0" err="1" smtClean="0">
                <a:latin typeface="Georgia" panose="02040502050405020303" pitchFamily="18" charset="0"/>
              </a:rPr>
              <a:t>Буквограмма</a:t>
            </a:r>
            <a:r>
              <a:rPr lang="ru-RU" sz="1600" dirty="0" smtClean="0">
                <a:latin typeface="Georgia" panose="02040502050405020303" pitchFamily="18" charset="0"/>
              </a:rPr>
              <a:t>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Georgia" panose="02040502050405020303" pitchFamily="18" charset="0"/>
              </a:rPr>
              <a:t>«Психолого-педагогическое сопровождение детей с ОВЗ и инвалидностью в ДОО»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Georgia" panose="02040502050405020303" pitchFamily="18" charset="0"/>
              </a:rPr>
              <a:t>«Игровые технологии в коррекционно-воспитательной работе с детьми с речевой патологией в ДОУ»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Georgia" panose="02040502050405020303" pitchFamily="18" charset="0"/>
              </a:rPr>
              <a:t>«Навигация, консультирование родителей, воспитывающих детей с разными образовательными потребностями и оказание им информационно-методической помощи»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Georgia" panose="02040502050405020303" pitchFamily="18" charset="0"/>
              </a:rPr>
              <a:t>«Педагог и родители – компетентный диалог»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Второе профессиональное образование: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Georgia" panose="02040502050405020303" pitchFamily="18" charset="0"/>
              </a:rPr>
              <a:t>«Учитель-</a:t>
            </a:r>
            <a:r>
              <a:rPr lang="ru-RU" sz="1600" dirty="0" err="1" smtClean="0">
                <a:latin typeface="Georgia" panose="02040502050405020303" pitchFamily="18" charset="0"/>
              </a:rPr>
              <a:t>олигофренопедагог</a:t>
            </a:r>
            <a:r>
              <a:rPr lang="ru-RU" sz="1600" dirty="0" smtClean="0">
                <a:latin typeface="Georgia" panose="02040502050405020303" pitchFamily="18" charset="0"/>
              </a:rPr>
              <a:t>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Georgia" panose="02040502050405020303" pitchFamily="18" charset="0"/>
              </a:rPr>
              <a:t>«Учитель-логопед: организация педагогической деятельности в образовательной организации»</a:t>
            </a:r>
            <a:endParaRPr lang="ru-RU" sz="1600" dirty="0">
              <a:latin typeface="Georgia" panose="02040502050405020303" pitchFamily="18" charset="0"/>
            </a:endParaRPr>
          </a:p>
          <a:p>
            <a:endPara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endParaRPr lang="ru-RU" sz="1600" dirty="0">
              <a:latin typeface="Georgia" panose="02040502050405020303" pitchFamily="18" charset="0"/>
            </a:endParaRPr>
          </a:p>
        </p:txBody>
      </p:sp>
      <p:pic>
        <p:nvPicPr>
          <p:cNvPr id="3" name="Рисунок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6040266"/>
            <a:ext cx="692696" cy="6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Georgia" panose="02040502050405020303" pitchFamily="18" charset="0"/>
              </a:rPr>
              <a:t>С целью обновления содержания образования на основе современного опыта для педагогов учреждения </a:t>
            </a:r>
            <a:r>
              <a:rPr lang="ru-RU" sz="1600" dirty="0" smtClean="0">
                <a:latin typeface="Georgia" panose="02040502050405020303" pitchFamily="18" charset="0"/>
              </a:rPr>
              <a:t>проведены:</a:t>
            </a:r>
          </a:p>
          <a:p>
            <a:pPr algn="just"/>
            <a:r>
              <a:rPr lang="ru-RU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Педагогические советы</a:t>
            </a:r>
            <a:r>
              <a:rPr lang="ru-RU" sz="1600" dirty="0" smtClean="0">
                <a:latin typeface="Georgia" panose="02040502050405020303" pitchFamily="18" charset="0"/>
              </a:rPr>
              <a:t>: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600" dirty="0">
                <a:latin typeface="Georgia" panose="02040502050405020303" pitchFamily="18" charset="0"/>
              </a:rPr>
              <a:t>«Создание необходимых условий для единого образовательного пространства ДОУ по речевому развитию дошкольников» </a:t>
            </a:r>
            <a:endParaRPr lang="ru-RU" sz="1600" dirty="0" smtClean="0">
              <a:latin typeface="Georgia" panose="02040502050405020303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sz="1600" dirty="0">
                <a:latin typeface="Georgia" panose="02040502050405020303" pitchFamily="18" charset="0"/>
              </a:rPr>
              <a:t>«Приобщение дошкольников к истокам национальной культуры, традиционным культурным ценностям как основа духовно- нравственного воспитания, через построение целостного педагогического процесса»</a:t>
            </a:r>
            <a:r>
              <a:rPr lang="ru-RU" sz="1600" b="1" dirty="0">
                <a:latin typeface="Georgia" panose="02040502050405020303" pitchFamily="18" charset="0"/>
              </a:rPr>
              <a:t> </a:t>
            </a:r>
            <a:endParaRPr lang="ru-RU" sz="1600" dirty="0">
              <a:latin typeface="Georgia" panose="02040502050405020303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sz="1600" dirty="0">
                <a:latin typeface="Georgia" panose="02040502050405020303" pitchFamily="18" charset="0"/>
              </a:rPr>
              <a:t>«Создание условий для совершенствования познавательно - интеллектуальной и творческой деятельности детей   дошкольного возраста путем развития креативного </a:t>
            </a:r>
            <a:r>
              <a:rPr lang="ru-RU" sz="1600" dirty="0" smtClean="0">
                <a:latin typeface="Georgia" panose="02040502050405020303" pitchFamily="18" charset="0"/>
              </a:rPr>
              <a:t>потенциала» .</a:t>
            </a:r>
          </a:p>
          <a:p>
            <a:pPr algn="just"/>
            <a:r>
              <a:rPr lang="ru-RU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Семинары, консультации, мастер-классы:</a:t>
            </a:r>
          </a:p>
          <a:p>
            <a:pPr algn="just"/>
            <a:r>
              <a:rPr lang="ru-RU" sz="1600" dirty="0">
                <a:latin typeface="Georgia" panose="02040502050405020303" pitchFamily="18" charset="0"/>
              </a:rPr>
              <a:t>«Создание единого образовательного пространства ДОУ как средства познавательно-речевого развития на примере технологии В.В. Воскобовича</a:t>
            </a:r>
            <a:r>
              <a:rPr lang="ru-RU" sz="1600" dirty="0" smtClean="0">
                <a:latin typeface="Georgia" panose="02040502050405020303" pitchFamily="18" charset="0"/>
              </a:rPr>
              <a:t>»</a:t>
            </a:r>
          </a:p>
          <a:p>
            <a:pPr algn="just"/>
            <a:r>
              <a:rPr lang="ru-RU" sz="1600" dirty="0">
                <a:latin typeface="Georgia" panose="02040502050405020303" pitchFamily="18" charset="0"/>
              </a:rPr>
              <a:t>«</a:t>
            </a:r>
            <a:r>
              <a:rPr lang="ru-RU" sz="1600" dirty="0" err="1">
                <a:latin typeface="Georgia" panose="02040502050405020303" pitchFamily="18" charset="0"/>
              </a:rPr>
              <a:t>Геокешинг</a:t>
            </a:r>
            <a:r>
              <a:rPr lang="ru-RU" sz="1600" dirty="0">
                <a:latin typeface="Georgia" panose="02040502050405020303" pitchFamily="18" charset="0"/>
              </a:rPr>
              <a:t> – туристическая игра, как средство развития дошкольников</a:t>
            </a:r>
            <a:r>
              <a:rPr lang="ru-RU" sz="1600" dirty="0" smtClean="0">
                <a:latin typeface="Georgia" panose="02040502050405020303" pitchFamily="18" charset="0"/>
              </a:rPr>
              <a:t>»</a:t>
            </a:r>
          </a:p>
          <a:p>
            <a:pPr algn="just"/>
            <a:r>
              <a:rPr lang="ru-RU" sz="1600" dirty="0">
                <a:latin typeface="Georgia" panose="02040502050405020303" pitchFamily="18" charset="0"/>
              </a:rPr>
              <a:t>«Речь воспитателя- основной источник речевого развития детей. Требования к культуре речи воспитателя</a:t>
            </a:r>
            <a:r>
              <a:rPr lang="ru-RU" sz="1600" dirty="0" smtClean="0">
                <a:latin typeface="Georgia" panose="02040502050405020303" pitchFamily="18" charset="0"/>
              </a:rPr>
              <a:t>»</a:t>
            </a:r>
          </a:p>
          <a:p>
            <a:pPr algn="just"/>
            <a:r>
              <a:rPr lang="ru-RU" sz="1600" dirty="0">
                <a:latin typeface="Georgia" panose="02040502050405020303" pitchFamily="18" charset="0"/>
              </a:rPr>
              <a:t>«Влияние театральной деятельности на развитие речи детей дошкольного возраста</a:t>
            </a:r>
            <a:r>
              <a:rPr lang="ru-RU" sz="1600" dirty="0" smtClean="0">
                <a:latin typeface="Georgia" panose="02040502050405020303" pitchFamily="18" charset="0"/>
              </a:rPr>
              <a:t>»</a:t>
            </a:r>
          </a:p>
          <a:p>
            <a:pPr algn="just"/>
            <a:r>
              <a:rPr lang="ru-RU" sz="1600" dirty="0" smtClean="0">
                <a:latin typeface="Georgia" panose="02040502050405020303" pitchFamily="18" charset="0"/>
              </a:rPr>
              <a:t>«</a:t>
            </a:r>
            <a:r>
              <a:rPr lang="ru-RU" sz="1600" dirty="0">
                <a:latin typeface="Georgia" panose="02040502050405020303" pitchFamily="18" charset="0"/>
              </a:rPr>
              <a:t>Региональная культура как средство формирования патриотических чувств у детей дошкольного возраста</a:t>
            </a:r>
            <a:r>
              <a:rPr lang="ru-RU" sz="1600" dirty="0" smtClean="0">
                <a:latin typeface="Georgia" panose="02040502050405020303" pitchFamily="18" charset="0"/>
              </a:rPr>
              <a:t>»</a:t>
            </a:r>
          </a:p>
          <a:p>
            <a:pPr algn="just"/>
            <a:r>
              <a:rPr lang="ru-RU" sz="1600" dirty="0">
                <a:latin typeface="Georgia" panose="02040502050405020303" pitchFamily="18" charset="0"/>
              </a:rPr>
              <a:t>«Обычаи, традиции и обряды русского народа</a:t>
            </a:r>
            <a:r>
              <a:rPr lang="ru-RU" sz="1600" dirty="0" smtClean="0">
                <a:latin typeface="Georgia" panose="02040502050405020303" pitchFamily="18" charset="0"/>
              </a:rPr>
              <a:t>»</a:t>
            </a:r>
          </a:p>
          <a:p>
            <a:pPr algn="just"/>
            <a:r>
              <a:rPr lang="ru-RU" sz="1600" dirty="0">
                <a:latin typeface="Georgia" panose="02040502050405020303" pitchFamily="18" charset="0"/>
              </a:rPr>
              <a:t>«Приобщение дошкольников к национальной культуре и народным традициям через использование музейного пространства</a:t>
            </a:r>
            <a:r>
              <a:rPr lang="ru-RU" sz="1600" dirty="0" smtClean="0">
                <a:latin typeface="Georgia" panose="02040502050405020303" pitchFamily="18" charset="0"/>
              </a:rPr>
              <a:t>»</a:t>
            </a:r>
          </a:p>
          <a:p>
            <a:pPr algn="just"/>
            <a:r>
              <a:rPr lang="ru-RU" sz="1600" dirty="0"/>
              <a:t>«</a:t>
            </a:r>
            <a:r>
              <a:rPr lang="ru-RU" sz="1600" dirty="0">
                <a:latin typeface="Georgia" panose="02040502050405020303" pitchFamily="18" charset="0"/>
              </a:rPr>
              <a:t>Детская журналистика, как средство повышения речевого развития </a:t>
            </a:r>
            <a:endParaRPr lang="ru-RU" sz="1600" dirty="0" smtClean="0">
              <a:latin typeface="Georgia" panose="02040502050405020303" pitchFamily="18" charset="0"/>
            </a:endParaRPr>
          </a:p>
          <a:p>
            <a:pPr algn="just"/>
            <a:r>
              <a:rPr lang="ru-RU" sz="1600" dirty="0" smtClean="0">
                <a:latin typeface="Georgia" panose="02040502050405020303" pitchFamily="18" charset="0"/>
              </a:rPr>
              <a:t>детей </a:t>
            </a:r>
            <a:r>
              <a:rPr lang="ru-RU" sz="1600" dirty="0">
                <a:latin typeface="Georgia" panose="02040502050405020303" pitchFamily="18" charset="0"/>
              </a:rPr>
              <a:t>старшего дошкольного </a:t>
            </a:r>
            <a:r>
              <a:rPr lang="ru-RU" sz="1600" dirty="0" smtClean="0">
                <a:latin typeface="Georgia" panose="02040502050405020303" pitchFamily="18" charset="0"/>
              </a:rPr>
              <a:t>возраста» </a:t>
            </a:r>
            <a:endParaRPr lang="ru-RU" sz="1600" dirty="0">
              <a:latin typeface="Georgia" panose="02040502050405020303" pitchFamily="18" charset="0"/>
            </a:endParaRPr>
          </a:p>
        </p:txBody>
      </p:sp>
      <p:pic>
        <p:nvPicPr>
          <p:cNvPr id="3" name="Рисунок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900" y="5990029"/>
            <a:ext cx="692696" cy="6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pngkey.com/png/full/15-158595_gold-button-png-png-download-button-gold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99CC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08" y="116632"/>
            <a:ext cx="757982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1285" y="1052736"/>
            <a:ext cx="84249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Georgia" panose="02040502050405020303" pitchFamily="18" charset="0"/>
              </a:rPr>
              <a:t>МБДОУ № 66 является бюджетной организацией и осуществляет свою деятельность на основе Плана </a:t>
            </a:r>
            <a:r>
              <a:rPr lang="ru-RU" sz="1600" dirty="0">
                <a:latin typeface="Georgia" panose="02040502050405020303" pitchFamily="18" charset="0"/>
              </a:rPr>
              <a:t>финансово-хозяйственной деятельности и иных источников в соответствии с законодательством Российской Федерации. Финансирование детского сада происходит за счет бюджетных средств на выполнение муниципального задания и целевых субсидий. Внебюджетное финансирование</a:t>
            </a:r>
            <a:r>
              <a:rPr lang="ru-RU" sz="1600" dirty="0" smtClean="0">
                <a:latin typeface="Georgia" panose="02040502050405020303" pitchFamily="18" charset="0"/>
              </a:rPr>
              <a:t>: </a:t>
            </a:r>
            <a:r>
              <a:rPr lang="ru-RU" sz="1600" dirty="0">
                <a:latin typeface="Georgia" panose="02040502050405020303" pitchFamily="18" charset="0"/>
              </a:rPr>
              <a:t>внебюджетные источники </a:t>
            </a:r>
            <a:r>
              <a:rPr lang="ru-RU" sz="1600" dirty="0" smtClean="0">
                <a:latin typeface="Georgia" panose="02040502050405020303" pitchFamily="18" charset="0"/>
              </a:rPr>
              <a:t>финансирования за счёт оказания платных образовательных услуг и родительской платы за содержание ребёнка в ДОУ.</a:t>
            </a:r>
            <a:endParaRPr lang="ru-RU" sz="1600" dirty="0">
              <a:latin typeface="Georgia" panose="02040502050405020303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836442"/>
              </p:ext>
            </p:extLst>
          </p:nvPr>
        </p:nvGraphicFramePr>
        <p:xfrm>
          <a:off x="153050" y="2875283"/>
          <a:ext cx="8307382" cy="3657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36704"/>
                <a:gridCol w="1970678"/>
              </a:tblGrid>
              <a:tr h="25222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Остаток средств на начало текущего года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Georgia" panose="02040502050405020303" pitchFamily="18" charset="0"/>
                        </a:rPr>
                        <a:t>9 869 044,86</a:t>
                      </a:r>
                      <a:endParaRPr lang="ru-RU" sz="12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</a:tr>
              <a:tr h="25222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Поступления всего, </a:t>
                      </a:r>
                      <a:r>
                        <a:rPr lang="ru-R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 из </a:t>
                      </a:r>
                      <a:r>
                        <a:rPr lang="ru-R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них: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Georgia" panose="02040502050405020303" pitchFamily="18" charset="0"/>
                        </a:rPr>
                        <a:t>79 470 575,44</a:t>
                      </a:r>
                      <a:endParaRPr lang="ru-RU" sz="12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</a:tr>
              <a:tr h="25650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Georgia" panose="02040502050405020303" pitchFamily="18" charset="0"/>
                        </a:rPr>
                        <a:t>Субсидии на выполнение муниципального задания</a:t>
                      </a:r>
                      <a:endParaRPr lang="ru-RU" sz="14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Georgia" panose="02040502050405020303" pitchFamily="18" charset="0"/>
                        </a:rPr>
                        <a:t>66 591 722,51</a:t>
                      </a:r>
                      <a:endParaRPr lang="ru-RU" sz="12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</a:tr>
              <a:tr h="25650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Georgia" panose="02040502050405020303" pitchFamily="18" charset="0"/>
                        </a:rPr>
                        <a:t>Поступления от родительской платы за содержание ребёнка в ДОУ</a:t>
                      </a:r>
                      <a:endParaRPr lang="ru-RU" sz="14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Georgia" panose="02040502050405020303" pitchFamily="18" charset="0"/>
                        </a:rPr>
                        <a:t>9 314 445,93</a:t>
                      </a:r>
                      <a:endParaRPr lang="ru-RU" sz="12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</a:tr>
              <a:tr h="25650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Выплаты </a:t>
                      </a:r>
                      <a:r>
                        <a:rPr lang="ru-R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всего, в </a:t>
                      </a:r>
                      <a:r>
                        <a:rPr lang="ru-R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том числе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Georgia" panose="02040502050405020303" pitchFamily="18" charset="0"/>
                        </a:rPr>
                        <a:t>87 279 604,82</a:t>
                      </a:r>
                      <a:endParaRPr lang="ru-RU" sz="12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</a:tr>
              <a:tr h="25650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Georgia" panose="02040502050405020303" pitchFamily="18" charset="0"/>
                        </a:rPr>
                        <a:t>Заработная</a:t>
                      </a:r>
                      <a:r>
                        <a:rPr lang="ru-RU" sz="1400" baseline="0" dirty="0" smtClean="0">
                          <a:latin typeface="Georgia" panose="02040502050405020303" pitchFamily="18" charset="0"/>
                        </a:rPr>
                        <a:t> плата</a:t>
                      </a:r>
                      <a:endParaRPr lang="ru-RU" sz="14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Georgia" panose="02040502050405020303" pitchFamily="18" charset="0"/>
                        </a:rPr>
                        <a:t>46 258 916,24</a:t>
                      </a:r>
                      <a:endParaRPr lang="ru-RU" sz="12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</a:tr>
              <a:tr h="25650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Georgia" panose="02040502050405020303" pitchFamily="18" charset="0"/>
                        </a:rPr>
                        <a:t>Начисления на выплаты по оплате труда</a:t>
                      </a:r>
                      <a:endParaRPr lang="ru-RU" sz="14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Georgia" panose="02040502050405020303" pitchFamily="18" charset="0"/>
                        </a:rPr>
                        <a:t>14 160 434,95</a:t>
                      </a:r>
                      <a:endParaRPr lang="ru-RU" sz="12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</a:tr>
              <a:tr h="25650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Georgia" panose="02040502050405020303" pitchFamily="18" charset="0"/>
                        </a:rPr>
                        <a:t>Оплата услуг:</a:t>
                      </a:r>
                      <a:endParaRPr lang="ru-RU" sz="14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</a:tr>
              <a:tr h="25650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Georgia" panose="02040502050405020303" pitchFamily="18" charset="0"/>
                        </a:rPr>
                        <a:t>Связи</a:t>
                      </a:r>
                      <a:endParaRPr lang="ru-RU" sz="14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Georgia" panose="02040502050405020303" pitchFamily="18" charset="0"/>
                        </a:rPr>
                        <a:t>29 388,65</a:t>
                      </a:r>
                      <a:endParaRPr lang="ru-RU" sz="12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</a:tr>
              <a:tr h="25650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Georgia" panose="02040502050405020303" pitchFamily="18" charset="0"/>
                        </a:rPr>
                        <a:t>Коммунальные</a:t>
                      </a:r>
                      <a:r>
                        <a:rPr lang="ru-RU" sz="1400" baseline="0" dirty="0" smtClean="0">
                          <a:latin typeface="Georgia" panose="02040502050405020303" pitchFamily="18" charset="0"/>
                        </a:rPr>
                        <a:t> услуги</a:t>
                      </a:r>
                      <a:endParaRPr lang="ru-RU" sz="14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Georgia" panose="02040502050405020303" pitchFamily="18" charset="0"/>
                        </a:rPr>
                        <a:t>4 456 548,32</a:t>
                      </a:r>
                      <a:endParaRPr lang="ru-RU" sz="12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</a:tr>
              <a:tr h="25650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Georgia" panose="02040502050405020303" pitchFamily="18" charset="0"/>
                        </a:rPr>
                        <a:t>Содержание имущества</a:t>
                      </a:r>
                      <a:endParaRPr lang="ru-RU" sz="14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Georgia" panose="02040502050405020303" pitchFamily="18" charset="0"/>
                        </a:rPr>
                        <a:t>2 749 369,33</a:t>
                      </a:r>
                      <a:endParaRPr lang="ru-RU" sz="12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</a:tr>
              <a:tr h="25650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Georgia" panose="02040502050405020303" pitchFamily="18" charset="0"/>
                        </a:rPr>
                        <a:t>Социальные пособия персоналу и компенсации в денежной форме</a:t>
                      </a:r>
                      <a:endParaRPr lang="ru-RU" sz="14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Georgia" panose="02040502050405020303" pitchFamily="18" charset="0"/>
                        </a:rPr>
                        <a:t>65 487,52</a:t>
                      </a:r>
                      <a:endParaRPr lang="ru-RU" sz="12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15616" y="292006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Финансовые ресурсы и их использование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595" y="6165304"/>
            <a:ext cx="445413" cy="44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30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0272" y="548680"/>
            <a:ext cx="80648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>
                <a:latin typeface="Georgia" panose="02040502050405020303" pitchFamily="18" charset="0"/>
              </a:rPr>
              <a:t>Затраты на содержание 1 ребенка в день (руб.) с 12 часовым пребыванием – </a:t>
            </a:r>
            <a:r>
              <a:rPr lang="ru-RU" dirty="0" smtClean="0">
                <a:latin typeface="Georgia" panose="02040502050405020303" pitchFamily="18" charset="0"/>
              </a:rPr>
              <a:t>608,05 рублей  </a:t>
            </a:r>
            <a:r>
              <a:rPr lang="ru-RU" dirty="0">
                <a:latin typeface="Georgia" panose="02040502050405020303" pitchFamily="18" charset="0"/>
              </a:rPr>
              <a:t>(12 769,22 – в месяц)</a:t>
            </a:r>
          </a:p>
          <a:p>
            <a:pPr algn="just"/>
            <a:r>
              <a:rPr lang="ru-RU" dirty="0">
                <a:latin typeface="Georgia" panose="02040502050405020303" pitchFamily="18" charset="0"/>
              </a:rPr>
              <a:t>Родительская плата на 1 ребенка в день (руб.) с 12 часовым пребыванием детей до 3-х лет – 116 рублей , детей от 3-х до 7-ми лет – 128 </a:t>
            </a:r>
            <a:r>
              <a:rPr lang="ru-RU" dirty="0" smtClean="0">
                <a:latin typeface="Georgia" panose="02040502050405020303" pitchFamily="18" charset="0"/>
              </a:rPr>
              <a:t>рублей</a:t>
            </a:r>
          </a:p>
          <a:p>
            <a:pPr algn="just"/>
            <a:endParaRPr lang="ru-RU" dirty="0">
              <a:latin typeface="Georgia" panose="02040502050405020303" pitchFamily="18" charset="0"/>
            </a:endParaRPr>
          </a:p>
          <a:p>
            <a:pPr algn="just"/>
            <a:r>
              <a:rPr lang="ru-RU" dirty="0">
                <a:latin typeface="Georgia" panose="02040502050405020303" pitchFamily="18" charset="0"/>
              </a:rPr>
              <a:t>За счёт ведения предпринимательской деятельности (оказание дополнительных платны образовательных услуг)  детский сад заработал и направил на развитие ДОУ </a:t>
            </a:r>
            <a:r>
              <a:rPr lang="ru-RU" dirty="0" smtClean="0">
                <a:latin typeface="Georgia" panose="02040502050405020303" pitchFamily="18" charset="0"/>
              </a:rPr>
              <a:t>–11 </a:t>
            </a:r>
            <a:r>
              <a:rPr lang="ru-RU" dirty="0">
                <a:latin typeface="Georgia" panose="02040502050405020303" pitchFamily="18" charset="0"/>
              </a:rPr>
              <a:t>529 303,00 рублей </a:t>
            </a:r>
          </a:p>
        </p:txBody>
      </p:sp>
      <p:pic>
        <p:nvPicPr>
          <p:cNvPr id="7170" name="Picture 2" descr="https://banner2.cleanpng.com/20180804/zak/-5b73a74b505618.420404931534306123329188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924944"/>
            <a:ext cx="4272076" cy="334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5970807"/>
            <a:ext cx="639909" cy="63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3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2298" y="1268760"/>
            <a:ext cx="864096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ru-RU" sz="1600" dirty="0">
                <a:latin typeface="Georgia" panose="02040502050405020303" pitchFamily="18" charset="0"/>
              </a:rPr>
              <a:t>повышение качества и доступности образования для </a:t>
            </a:r>
            <a:r>
              <a:rPr lang="ru-RU" sz="1600" dirty="0" smtClean="0">
                <a:latin typeface="Georgia" panose="02040502050405020303" pitchFamily="18" charset="0"/>
              </a:rPr>
              <a:t>воспитанников </a:t>
            </a:r>
            <a:r>
              <a:rPr lang="ru-RU" sz="1600" dirty="0" err="1" smtClean="0">
                <a:latin typeface="Georgia" panose="02040502050405020303" pitchFamily="18" charset="0"/>
              </a:rPr>
              <a:t>г.о</a:t>
            </a:r>
            <a:r>
              <a:rPr lang="ru-RU" sz="1600" dirty="0" smtClean="0">
                <a:latin typeface="Georgia" panose="02040502050405020303" pitchFamily="18" charset="0"/>
              </a:rPr>
              <a:t>. Мытищи;</a:t>
            </a:r>
            <a:endParaRPr lang="ru-RU" sz="1600" dirty="0">
              <a:latin typeface="Georgia" panose="02040502050405020303" pitchFamily="18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ru-RU" sz="1600" dirty="0">
                <a:latin typeface="Georgia" panose="02040502050405020303" pitchFamily="18" charset="0"/>
              </a:rPr>
              <a:t>обеспечение 100% </a:t>
            </a:r>
            <a:r>
              <a:rPr lang="ru-RU" sz="1600" dirty="0" smtClean="0">
                <a:latin typeface="Georgia" panose="02040502050405020303" pitchFamily="18" charset="0"/>
              </a:rPr>
              <a:t>воспитанников </a:t>
            </a:r>
            <a:r>
              <a:rPr lang="ru-RU" sz="1600" dirty="0">
                <a:latin typeface="Georgia" panose="02040502050405020303" pitchFamily="18" charset="0"/>
              </a:rPr>
              <a:t>качественными образовательными услугами в соответствии с требованиями Федерального государственного образовательного стандарта дошкольного образования;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ru-RU" sz="1600" dirty="0">
                <a:latin typeface="Georgia" panose="02040502050405020303" pitchFamily="18" charset="0"/>
              </a:rPr>
              <a:t>повышение уровня квалификации педагогов, условий труда;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Georgia" panose="02040502050405020303" pitchFamily="18" charset="0"/>
              </a:rPr>
              <a:t>продвижение </a:t>
            </a:r>
            <a:r>
              <a:rPr lang="ru-RU" sz="1600" dirty="0">
                <a:latin typeface="Georgia" panose="02040502050405020303" pitchFamily="18" charset="0"/>
              </a:rPr>
              <a:t>статуса </a:t>
            </a:r>
            <a:r>
              <a:rPr lang="ru-RU" sz="1600" dirty="0" smtClean="0">
                <a:latin typeface="Georgia" panose="02040502050405020303" pitchFamily="18" charset="0"/>
              </a:rPr>
              <a:t>МБДОУ </a:t>
            </a:r>
            <a:r>
              <a:rPr lang="ru-RU" sz="1600" dirty="0">
                <a:latin typeface="Georgia" panose="02040502050405020303" pitchFamily="18" charset="0"/>
              </a:rPr>
              <a:t>в социальной рекламе (</a:t>
            </a:r>
            <a:r>
              <a:rPr lang="ru-RU" sz="1600" dirty="0" err="1">
                <a:latin typeface="Georgia" panose="02040502050405020303" pitchFamily="18" charset="0"/>
              </a:rPr>
              <a:t>имиджевая</a:t>
            </a:r>
            <a:r>
              <a:rPr lang="ru-RU" sz="1600" dirty="0">
                <a:latin typeface="Georgia" panose="02040502050405020303" pitchFamily="18" charset="0"/>
              </a:rPr>
              <a:t> реклама);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ru-RU" sz="1600" dirty="0">
                <a:latin typeface="Georgia" panose="02040502050405020303" pitchFamily="18" charset="0"/>
              </a:rPr>
              <a:t>дальнейшее работа службы ранней помощи с целью оказания психолого-педагогической помощи родителям детей с ОВЗ в принятии особенностей ребенка;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Georgia" panose="02040502050405020303" pitchFamily="18" charset="0"/>
              </a:rPr>
              <a:t>создание </a:t>
            </a:r>
            <a:r>
              <a:rPr lang="ru-RU" sz="1600" dirty="0">
                <a:latin typeface="Georgia" panose="02040502050405020303" pitchFamily="18" charset="0"/>
              </a:rPr>
              <a:t>условий повышения компетентности родителей обучающихся (в том </a:t>
            </a:r>
            <a:r>
              <a:rPr lang="ru-RU" sz="1600" dirty="0" smtClean="0">
                <a:latin typeface="Georgia" panose="02040502050405020303" pitchFamily="18" charset="0"/>
              </a:rPr>
              <a:t>работа в клубе «Родительские университеты») </a:t>
            </a:r>
            <a:r>
              <a:rPr lang="ru-RU" sz="1600" dirty="0">
                <a:latin typeface="Georgia" panose="02040502050405020303" pitchFamily="18" charset="0"/>
              </a:rPr>
              <a:t>в сфере воспитания, развития, обучения, охраны и укрепления здоровья детей, в том числе и психологического, а так же условий гармонизации детско-родительских взаимоотношений в семьях обучающихся;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Georgia" panose="02040502050405020303" pitchFamily="18" charset="0"/>
              </a:rPr>
              <a:t>продолжение реализации программы раннего развития воспитанников;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Georgia" panose="02040502050405020303" pitchFamily="18" charset="0"/>
              </a:rPr>
              <a:t>Работа консультативного центра, в рамках федерального проекта «Поддержка семей, имеющих детей» – «Счастливая семья»</a:t>
            </a:r>
            <a:endParaRPr lang="ru-RU" sz="1600" dirty="0">
              <a:latin typeface="Georgia" panose="02040502050405020303" pitchFamily="18" charset="0"/>
            </a:endParaRPr>
          </a:p>
        </p:txBody>
      </p:sp>
      <p:pic>
        <p:nvPicPr>
          <p:cNvPr id="3" name="Picture 2" descr="https://www.pngkey.com/png/full/15-158595_gold-button-png-png-download-button-gold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458" y="332656"/>
            <a:ext cx="748464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03648" y="334315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Перспективы и планы развития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5" name="Рисунок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5970807"/>
            <a:ext cx="639909" cy="63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3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84066"/>
            <a:ext cx="3571875" cy="40195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1640" y="4487325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Спасибо за внимание</a:t>
            </a:r>
            <a:r>
              <a:rPr lang="ru-RU" sz="2800" dirty="0" smtClean="0">
                <a:latin typeface="Georgia" panose="02040502050405020303" pitchFamily="18" charset="0"/>
              </a:rPr>
              <a:t>!</a:t>
            </a:r>
            <a:endParaRPr lang="ru-RU" sz="2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53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62299"/>
            <a:ext cx="84249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8288" algn="just"/>
            <a:r>
              <a:rPr lang="ru-RU" dirty="0" smtClean="0">
                <a:latin typeface="Georgia" panose="02040502050405020303" pitchFamily="18" charset="0"/>
              </a:rPr>
              <a:t>Муниципальное бюджетное дошкольное образовательное учреждение детский сад </a:t>
            </a:r>
            <a:r>
              <a:rPr lang="ru-RU" dirty="0">
                <a:latin typeface="Georgia" panose="02040502050405020303" pitchFamily="18" charset="0"/>
              </a:rPr>
              <a:t>№ 66 «Непоседы» </a:t>
            </a:r>
            <a:r>
              <a:rPr lang="ru-RU" dirty="0" err="1">
                <a:latin typeface="Georgia" panose="02040502050405020303" pitchFamily="18" charset="0"/>
              </a:rPr>
              <a:t>г.о</a:t>
            </a:r>
            <a:r>
              <a:rPr lang="ru-RU" dirty="0">
                <a:latin typeface="Georgia" panose="02040502050405020303" pitchFamily="18" charset="0"/>
              </a:rPr>
              <a:t>. Мытищи Московской области (далее — ДОУ)  является некоммерческой организацией. </a:t>
            </a:r>
            <a:r>
              <a:rPr lang="ru-RU" dirty="0" smtClean="0">
                <a:latin typeface="Georgia" panose="02040502050405020303" pitchFamily="18" charset="0"/>
              </a:rPr>
              <a:t> Вид образовательного учреждения – детский сад общеобразовательного вида.</a:t>
            </a:r>
            <a:endParaRPr lang="ru-RU" dirty="0">
              <a:latin typeface="Georgia" panose="02040502050405020303" pitchFamily="18" charset="0"/>
            </a:endParaRPr>
          </a:p>
          <a:p>
            <a:pPr indent="357188" algn="just"/>
            <a:r>
              <a:rPr lang="ru-RU" dirty="0">
                <a:latin typeface="Georgia" panose="02040502050405020303" pitchFamily="18" charset="0"/>
              </a:rPr>
              <a:t>Основное здание муниципального бюджетного дошкольного образовательного учреждения детский сад  № 66 «Непоседы» было открыто в </a:t>
            </a:r>
            <a:r>
              <a:rPr lang="ru-RU" dirty="0" smtClean="0">
                <a:latin typeface="Georgia" panose="02040502050405020303" pitchFamily="18" charset="0"/>
              </a:rPr>
              <a:t>09.09.2009 года.</a:t>
            </a:r>
            <a:endParaRPr lang="ru-RU" dirty="0">
              <a:latin typeface="Georgia" panose="02040502050405020303" pitchFamily="18" charset="0"/>
            </a:endParaRPr>
          </a:p>
          <a:p>
            <a:pPr indent="268288" algn="just"/>
            <a:r>
              <a:rPr lang="ru-RU" dirty="0">
                <a:latin typeface="Georgia" panose="02040502050405020303" pitchFamily="18" charset="0"/>
              </a:rPr>
              <a:t>2-е здание МБДОУ № 66 «Непоседы», в котором располагается 2 групповых помещения, музыкально-спортивный зал, кабинет медицинской сестры, открылось 01.09.2014 года.</a:t>
            </a:r>
          </a:p>
          <a:p>
            <a:pPr indent="357188" algn="just"/>
            <a:r>
              <a:rPr lang="ru-RU" dirty="0">
                <a:latin typeface="Georgia" panose="02040502050405020303" pitchFamily="18" charset="0"/>
              </a:rPr>
              <a:t>Местонахождение </a:t>
            </a:r>
            <a:r>
              <a:rPr lang="ru-RU" dirty="0" smtClean="0">
                <a:latin typeface="Georgia" panose="02040502050405020303" pitchFamily="18" charset="0"/>
              </a:rPr>
              <a:t>МБДОУ</a:t>
            </a:r>
            <a:r>
              <a:rPr lang="ru-RU" dirty="0">
                <a:latin typeface="Georgia" panose="02040502050405020303" pitchFamily="18" charset="0"/>
              </a:rPr>
              <a:t>: 141021 Московская область, г. Мытищи, ул. Юбилейная дом </a:t>
            </a:r>
            <a:r>
              <a:rPr lang="ru-RU" dirty="0" smtClean="0">
                <a:latin typeface="Georgia" panose="02040502050405020303" pitchFamily="18" charset="0"/>
              </a:rPr>
              <a:t>28А (2-е здание- Юбилейная, дом 28)</a:t>
            </a:r>
          </a:p>
          <a:p>
            <a:pPr indent="357188" algn="just"/>
            <a:r>
              <a:rPr lang="ru-RU" dirty="0">
                <a:latin typeface="Georgia" panose="02040502050405020303" pitchFamily="18" charset="0"/>
                <a:hlinkClick r:id="rId2"/>
              </a:rPr>
              <a:t>Лицензия</a:t>
            </a:r>
            <a:r>
              <a:rPr lang="ru-RU" dirty="0">
                <a:latin typeface="Georgia" panose="02040502050405020303" pitchFamily="18" charset="0"/>
              </a:rPr>
              <a:t> на право осуществления образовательной деятельности выдана Министерством образования Московской области,  №  74990 от 09.12.2015 года. Срок действия лицензии – бессрочно.</a:t>
            </a:r>
          </a:p>
          <a:p>
            <a:pPr algn="just"/>
            <a:endParaRPr lang="ru-RU" dirty="0">
              <a:latin typeface="Georgia" panose="02040502050405020303" pitchFamily="18" charset="0"/>
            </a:endParaRPr>
          </a:p>
        </p:txBody>
      </p:sp>
      <p:pic>
        <p:nvPicPr>
          <p:cNvPr id="3074" name="Picture 2" descr="https://www.vsedomarossii.ru/photos/area_50/city_2221/street_10183/114890_1_2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2" y="260648"/>
            <a:ext cx="2717905" cy="156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st-city.ru/images/news/30.08.2013/1p10108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56868"/>
            <a:ext cx="2904790" cy="156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88640"/>
            <a:ext cx="1728192" cy="1944792"/>
          </a:xfrm>
          <a:prstGeom prst="rect">
            <a:avLst/>
          </a:prstGeom>
        </p:spPr>
      </p:pic>
      <p:pic>
        <p:nvPicPr>
          <p:cNvPr id="3" name="Рисунок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6040266"/>
            <a:ext cx="692696" cy="6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81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spanielimooir.org/wp-content/uploads/2019/05/karta-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6" b="8276"/>
          <a:stretch/>
        </p:blipFill>
        <p:spPr bwMode="auto">
          <a:xfrm>
            <a:off x="395536" y="334536"/>
            <a:ext cx="1864856" cy="165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79712" y="334537"/>
            <a:ext cx="68407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Добраться до нашего детского сада легко: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Georgia" panose="02040502050405020303" pitchFamily="18" charset="0"/>
              </a:rPr>
              <a:t>от станции Мытищи:  автобусами №№ 1,11,13,77,20 до остановки «Почта» (</a:t>
            </a:r>
            <a:r>
              <a:rPr lang="ru-RU" dirty="0" err="1" smtClean="0">
                <a:latin typeface="Georgia" panose="02040502050405020303" pitchFamily="18" charset="0"/>
              </a:rPr>
              <a:t>мкр</a:t>
            </a:r>
            <a:r>
              <a:rPr lang="ru-RU" dirty="0" smtClean="0">
                <a:latin typeface="Georgia" panose="02040502050405020303" pitchFamily="18" charset="0"/>
              </a:rPr>
              <a:t>. Ярославский), автобус ом № 19 – до остановки Школа № 31.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Georgia" panose="02040502050405020303" pitchFamily="18" charset="0"/>
              </a:rPr>
              <a:t>От станции Медведково – автобусом № 170 до остановки «Почта» (</a:t>
            </a:r>
            <a:r>
              <a:rPr lang="ru-RU" dirty="0" err="1" smtClean="0">
                <a:latin typeface="Georgia" panose="02040502050405020303" pitchFamily="18" charset="0"/>
              </a:rPr>
              <a:t>мкр</a:t>
            </a:r>
            <a:r>
              <a:rPr lang="ru-RU" dirty="0" smtClean="0">
                <a:latin typeface="Georgia" panose="02040502050405020303" pitchFamily="18" charset="0"/>
              </a:rPr>
              <a:t>. Ярославский) и № 197 до остановки – ул. Сукромка (конечная).</a:t>
            </a:r>
            <a:endParaRPr lang="ru-RU" dirty="0">
              <a:latin typeface="Georgia" panose="02040502050405020303" pitchFamily="18" charset="0"/>
            </a:endParaRPr>
          </a:p>
        </p:txBody>
      </p:sp>
      <p:pic>
        <p:nvPicPr>
          <p:cNvPr id="4106" name="Picture 10" descr="https://static.miraheze.org/metawiki/5/5f/Out_of_date_clock_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24" y="2619492"/>
            <a:ext cx="151216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28064" y="2815768"/>
            <a:ext cx="63440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Режим работы ДОУ: </a:t>
            </a:r>
            <a:r>
              <a:rPr lang="ru-RU" dirty="0" smtClean="0">
                <a:latin typeface="Georgia" panose="02040502050405020303" pitchFamily="18" charset="0"/>
              </a:rPr>
              <a:t>пятидневная рабочая неделя с 07.00 до 19.00. </a:t>
            </a:r>
          </a:p>
          <a:p>
            <a:r>
              <a:rPr lang="ru-RU" dirty="0" smtClean="0">
                <a:latin typeface="Georgia" panose="02040502050405020303" pitchFamily="18" charset="0"/>
              </a:rPr>
              <a:t>Выходные : суббота и воскресенье, а так же  государственные праздники, установленные законодательством Российской Федерации.</a:t>
            </a:r>
            <a:endParaRPr lang="ru-RU" dirty="0">
              <a:latin typeface="Georgia" panose="02040502050405020303" pitchFamily="18" charset="0"/>
            </a:endParaRPr>
          </a:p>
        </p:txBody>
      </p:sp>
      <p:pic>
        <p:nvPicPr>
          <p:cNvPr id="4110" name="Picture 14" descr="https://image.jimcdn.com/app/cms/image/transf/none/path/scd5fd7c9d0597216/backgroundarea/i908f180d5c8f039d/version/1515728579/imag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84" y="4293096"/>
            <a:ext cx="4130674" cy="236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79912" y="4600920"/>
            <a:ext cx="50539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Режим образовательной деятельности</a:t>
            </a:r>
          </a:p>
          <a:p>
            <a:r>
              <a:rPr lang="ru-RU" dirty="0" smtClean="0">
                <a:latin typeface="Georgia" panose="02040502050405020303" pitchFamily="18" charset="0"/>
              </a:rPr>
              <a:t>Учебный год начинается 1 сентября и заканчивается 31 мая. Продолжительность 36 недель.</a:t>
            </a:r>
          </a:p>
          <a:p>
            <a:r>
              <a:rPr lang="ru-RU" dirty="0" smtClean="0">
                <a:latin typeface="Georgia" panose="02040502050405020303" pitchFamily="18" charset="0"/>
              </a:rPr>
              <a:t>Летний оздоровительный период с 1 июня по 31 августа</a:t>
            </a:r>
            <a:endParaRPr lang="ru-RU" dirty="0">
              <a:latin typeface="Georgia" panose="02040502050405020303" pitchFamily="18" charset="0"/>
            </a:endParaRPr>
          </a:p>
        </p:txBody>
      </p:sp>
      <p:pic>
        <p:nvPicPr>
          <p:cNvPr id="8" name="Рисунок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6040266"/>
            <a:ext cx="692696" cy="6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81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https://st4.depositphotos.com/7755898/27297/v/950/depositphotos_272975952-stock-illustration-teamwork-concept-people-work-togethe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68" b="88557" l="11241" r="803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39" t="6602" r="19468" b="11270"/>
          <a:stretch/>
        </p:blipFill>
        <p:spPr bwMode="auto">
          <a:xfrm>
            <a:off x="179512" y="188640"/>
            <a:ext cx="2417563" cy="226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91724" y="7598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Структура управления ДОУ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4277669" y="548680"/>
            <a:ext cx="4068453" cy="628423"/>
          </a:xfrm>
          <a:prstGeom prst="snip2DiagRect">
            <a:avLst/>
          </a:prstGeom>
          <a:solidFill>
            <a:srgbClr val="FFFF00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Управление образования </a:t>
            </a:r>
          </a:p>
          <a:p>
            <a:pPr algn="ctr"/>
            <a:r>
              <a:rPr lang="ru-RU" sz="16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г.о</a:t>
            </a:r>
            <a:r>
              <a:rPr lang="ru-RU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. Мытищи 8-495-586-11-98</a:t>
            </a:r>
            <a:endParaRPr lang="ru-RU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5" name="Прямоугольник с двумя вырезанными противолежащими углами 4"/>
          <p:cNvSpPr/>
          <p:nvPr/>
        </p:nvSpPr>
        <p:spPr>
          <a:xfrm>
            <a:off x="4355902" y="1484784"/>
            <a:ext cx="3677861" cy="484407"/>
          </a:xfrm>
          <a:prstGeom prst="snip2DiagRect">
            <a:avLst/>
          </a:prstGeom>
          <a:solidFill>
            <a:schemeClr val="bg2">
              <a:lumMod val="60000"/>
              <a:lumOff val="40000"/>
            </a:schemeClr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Заведующий ДОУ 8-498-750-00-73</a:t>
            </a:r>
            <a:endParaRPr lang="ru-RU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6" name="Прямоугольник с двумя вырезанными противолежащими углами 5"/>
          <p:cNvSpPr/>
          <p:nvPr/>
        </p:nvSpPr>
        <p:spPr>
          <a:xfrm>
            <a:off x="539552" y="2440377"/>
            <a:ext cx="3384376" cy="484407"/>
          </a:xfrm>
          <a:prstGeom prst="snip2DiagRect">
            <a:avLst/>
          </a:prstGeom>
          <a:solidFill>
            <a:schemeClr val="bg2">
              <a:lumMod val="75000"/>
            </a:schemeClr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Административная группа</a:t>
            </a:r>
            <a:endParaRPr lang="ru-RU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7" name="Прямоугольник с двумя вырезанными противолежащими углами 6"/>
          <p:cNvSpPr/>
          <p:nvPr/>
        </p:nvSpPr>
        <p:spPr>
          <a:xfrm>
            <a:off x="4481190" y="2440379"/>
            <a:ext cx="2016224" cy="484407"/>
          </a:xfrm>
          <a:prstGeom prst="snip2DiagRect">
            <a:avLst/>
          </a:prstGeom>
          <a:solidFill>
            <a:srgbClr val="92D050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hlinkClick r:id="rId4"/>
              </a:rPr>
              <a:t>Совет ДОУ</a:t>
            </a:r>
            <a:endParaRPr lang="ru-RU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8" name="Прямоугольник с двумя вырезанными противолежащими углами 7"/>
          <p:cNvSpPr/>
          <p:nvPr/>
        </p:nvSpPr>
        <p:spPr>
          <a:xfrm>
            <a:off x="6804248" y="2440379"/>
            <a:ext cx="2171001" cy="484407"/>
          </a:xfrm>
          <a:prstGeom prst="snip2DiagRect">
            <a:avLst/>
          </a:prstGeom>
          <a:solidFill>
            <a:schemeClr val="accent2">
              <a:lumMod val="75000"/>
            </a:schemeClr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hlinkClick r:id="rId5"/>
              </a:rPr>
              <a:t>Совет родителей</a:t>
            </a:r>
            <a:endParaRPr lang="ru-RU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9" name="Прямоугольник с двумя вырезанными противолежащими углами 8"/>
          <p:cNvSpPr/>
          <p:nvPr/>
        </p:nvSpPr>
        <p:spPr>
          <a:xfrm>
            <a:off x="186265" y="3212976"/>
            <a:ext cx="1202028" cy="484407"/>
          </a:xfrm>
          <a:prstGeom prst="snip2DiagRect">
            <a:avLst/>
          </a:prstGeom>
          <a:solidFill>
            <a:schemeClr val="accent3">
              <a:lumMod val="75000"/>
            </a:schemeClr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Georgia" panose="02040502050405020303" pitchFamily="18" charset="0"/>
              </a:rPr>
              <a:t>Зам зав по АХР</a:t>
            </a:r>
            <a:endParaRPr lang="ru-RU" sz="12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1639162" y="3212973"/>
            <a:ext cx="1297797" cy="484407"/>
          </a:xfrm>
          <a:prstGeom prst="snip2DiagRect">
            <a:avLst/>
          </a:prstGeom>
          <a:solidFill>
            <a:schemeClr val="accent3">
              <a:lumMod val="75000"/>
            </a:schemeClr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Georgia" panose="02040502050405020303" pitchFamily="18" charset="0"/>
              </a:rPr>
              <a:t>Зам зав по безопасности</a:t>
            </a:r>
            <a:endParaRPr lang="ru-RU" sz="12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Прямоугольник с двумя вырезанными противолежащими углами 10"/>
          <p:cNvSpPr/>
          <p:nvPr/>
        </p:nvSpPr>
        <p:spPr>
          <a:xfrm>
            <a:off x="3165892" y="3212974"/>
            <a:ext cx="1116124" cy="484407"/>
          </a:xfrm>
          <a:prstGeom prst="snip2DiagRect">
            <a:avLst/>
          </a:prstGeom>
          <a:solidFill>
            <a:schemeClr val="accent3">
              <a:lumMod val="75000"/>
            </a:schemeClr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Georgia" panose="02040502050405020303" pitchFamily="18" charset="0"/>
              </a:rPr>
              <a:t>Зам зав по ВМР</a:t>
            </a:r>
            <a:endParaRPr lang="ru-RU" sz="12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Прямоугольник с двумя вырезанными противолежащими углами 11"/>
          <p:cNvSpPr/>
          <p:nvPr/>
        </p:nvSpPr>
        <p:spPr>
          <a:xfrm>
            <a:off x="899592" y="4005064"/>
            <a:ext cx="1224136" cy="484407"/>
          </a:xfrm>
          <a:prstGeom prst="snip2DiagRect">
            <a:avLst/>
          </a:prstGeom>
          <a:solidFill>
            <a:srgbClr val="FFC000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Georgia" panose="02040502050405020303" pitchFamily="18" charset="0"/>
              </a:rPr>
              <a:t>воспитатели</a:t>
            </a:r>
            <a:endParaRPr lang="ru-RU" sz="12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3" name="Прямоугольник с двумя вырезанными противолежащими углами 12"/>
          <p:cNvSpPr/>
          <p:nvPr/>
        </p:nvSpPr>
        <p:spPr>
          <a:xfrm>
            <a:off x="917392" y="4653136"/>
            <a:ext cx="1206336" cy="484407"/>
          </a:xfrm>
          <a:prstGeom prst="snip2DiagRect">
            <a:avLst/>
          </a:prstGeom>
          <a:solidFill>
            <a:srgbClr val="FFC000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Georgia" panose="02040502050405020303" pitchFamily="18" charset="0"/>
              </a:rPr>
              <a:t>специалисты</a:t>
            </a:r>
            <a:endParaRPr lang="ru-RU" sz="12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4" name="Прямоугольник с двумя вырезанными противолежащими углами 13"/>
          <p:cNvSpPr/>
          <p:nvPr/>
        </p:nvSpPr>
        <p:spPr>
          <a:xfrm>
            <a:off x="917392" y="5373216"/>
            <a:ext cx="1206336" cy="484407"/>
          </a:xfrm>
          <a:prstGeom prst="snip2DiagRect">
            <a:avLst/>
          </a:prstGeom>
          <a:solidFill>
            <a:srgbClr val="FFC000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Georgia" panose="02040502050405020303" pitchFamily="18" charset="0"/>
              </a:rPr>
              <a:t>мл. воспитатели</a:t>
            </a:r>
            <a:endParaRPr lang="ru-RU" sz="12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5" name="Прямоугольник с двумя вырезанными противолежащими углами 14"/>
          <p:cNvSpPr/>
          <p:nvPr/>
        </p:nvSpPr>
        <p:spPr>
          <a:xfrm>
            <a:off x="917392" y="6093296"/>
            <a:ext cx="1206336" cy="484407"/>
          </a:xfrm>
          <a:prstGeom prst="snip2DiagRect">
            <a:avLst/>
          </a:prstGeom>
          <a:solidFill>
            <a:srgbClr val="FFC000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обслуж</a:t>
            </a:r>
            <a:r>
              <a:rPr lang="ru-RU" sz="1200" dirty="0" smtClean="0">
                <a:solidFill>
                  <a:schemeClr val="tx1"/>
                </a:solidFill>
                <a:latin typeface="Georgia" panose="02040502050405020303" pitchFamily="18" charset="0"/>
              </a:rPr>
              <a:t>. персонал</a:t>
            </a:r>
            <a:endParaRPr lang="ru-RU" sz="12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7" name="Прямоугольник с двумя вырезанными противолежащими углами 16"/>
          <p:cNvSpPr/>
          <p:nvPr/>
        </p:nvSpPr>
        <p:spPr>
          <a:xfrm>
            <a:off x="5801797" y="4005064"/>
            <a:ext cx="1116124" cy="484407"/>
          </a:xfrm>
          <a:prstGeom prst="snip2Diag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Georgia" panose="02040502050405020303" pitchFamily="18" charset="0"/>
              </a:rPr>
              <a:t>педагоги</a:t>
            </a:r>
            <a:endParaRPr lang="ru-RU" sz="12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8" name="Прямоугольник с двумя вырезанными противолежащими углами 17"/>
          <p:cNvSpPr/>
          <p:nvPr/>
        </p:nvSpPr>
        <p:spPr>
          <a:xfrm>
            <a:off x="5801797" y="4749452"/>
            <a:ext cx="1242938" cy="484407"/>
          </a:xfrm>
          <a:prstGeom prst="snip2Diag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Georgia" panose="02040502050405020303" pitchFamily="18" charset="0"/>
              </a:rPr>
              <a:t>специалисты</a:t>
            </a:r>
            <a:endParaRPr lang="ru-RU" sz="12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9" name="Прямоугольник с двумя вырезанными противолежащими углами 18"/>
          <p:cNvSpPr/>
          <p:nvPr/>
        </p:nvSpPr>
        <p:spPr>
          <a:xfrm>
            <a:off x="5807001" y="5506486"/>
            <a:ext cx="1116124" cy="484407"/>
          </a:xfrm>
          <a:prstGeom prst="snip2Diag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обслуж</a:t>
            </a:r>
            <a:r>
              <a:rPr lang="ru-RU" sz="1200" dirty="0" smtClean="0">
                <a:solidFill>
                  <a:schemeClr val="tx1"/>
                </a:solidFill>
                <a:latin typeface="Georgia" panose="02040502050405020303" pitchFamily="18" charset="0"/>
              </a:rPr>
              <a:t>. персонал</a:t>
            </a:r>
            <a:endParaRPr lang="ru-RU" sz="12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20" name="Прямоугольник с двумя вырезанными противолежащими углами 19"/>
          <p:cNvSpPr/>
          <p:nvPr/>
        </p:nvSpPr>
        <p:spPr>
          <a:xfrm>
            <a:off x="5817495" y="6274271"/>
            <a:ext cx="1116124" cy="484407"/>
          </a:xfrm>
          <a:prstGeom prst="snip2Diag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Georgia" panose="02040502050405020303" pitchFamily="18" charset="0"/>
              </a:rPr>
              <a:t>родители</a:t>
            </a:r>
            <a:endParaRPr lang="ru-RU" sz="12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21" name="Прямоугольник с двумя вырезанными противолежащими углами 20"/>
          <p:cNvSpPr/>
          <p:nvPr/>
        </p:nvSpPr>
        <p:spPr>
          <a:xfrm>
            <a:off x="7092280" y="3686308"/>
            <a:ext cx="1882969" cy="484407"/>
          </a:xfrm>
          <a:prstGeom prst="snip2Diag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Georgia" panose="02040502050405020303" pitchFamily="18" charset="0"/>
              </a:rPr>
              <a:t>представители групп ДОУ</a:t>
            </a:r>
            <a:endParaRPr lang="ru-RU" sz="12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22" name="Прямоугольник с двумя вырезанными противолежащими углами 21"/>
          <p:cNvSpPr/>
          <p:nvPr/>
        </p:nvSpPr>
        <p:spPr>
          <a:xfrm>
            <a:off x="3097383" y="4005064"/>
            <a:ext cx="2158609" cy="576064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hlinkClick r:id="rId6"/>
              </a:rPr>
              <a:t>Педагогический совет</a:t>
            </a:r>
            <a:endParaRPr lang="ru-RU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23" name="Прямоугольник с двумя вырезанными противолежащими углами 22"/>
          <p:cNvSpPr/>
          <p:nvPr/>
        </p:nvSpPr>
        <p:spPr>
          <a:xfrm>
            <a:off x="2879813" y="4888809"/>
            <a:ext cx="2376180" cy="617677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hlinkClick r:id="rId7"/>
              </a:rPr>
              <a:t>Общее собрание трудового коллектива</a:t>
            </a:r>
            <a:endParaRPr lang="ru-RU" sz="1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cxnSp>
        <p:nvCxnSpPr>
          <p:cNvPr id="24" name="Прямая со стрелкой 23"/>
          <p:cNvCxnSpPr>
            <a:endCxn id="5" idx="3"/>
          </p:cNvCxnSpPr>
          <p:nvPr/>
        </p:nvCxnSpPr>
        <p:spPr>
          <a:xfrm>
            <a:off x="6102099" y="1177103"/>
            <a:ext cx="92734" cy="30768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5724129" y="2204785"/>
            <a:ext cx="1" cy="235592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2483768" y="2204785"/>
            <a:ext cx="1240186" cy="235594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7596336" y="2204785"/>
            <a:ext cx="1" cy="248814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21" name="Прямая со стрелкой 5120"/>
          <p:cNvCxnSpPr/>
          <p:nvPr/>
        </p:nvCxnSpPr>
        <p:spPr>
          <a:xfrm>
            <a:off x="899592" y="2924784"/>
            <a:ext cx="0" cy="28818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2224366" y="2933089"/>
            <a:ext cx="0" cy="28818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3578818" y="2924783"/>
            <a:ext cx="0" cy="28818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>
            <a:off x="554481" y="3716875"/>
            <a:ext cx="1" cy="26186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25" name="Прямая со стрелкой 5124"/>
          <p:cNvCxnSpPr>
            <a:endCxn id="14" idx="2"/>
          </p:cNvCxnSpPr>
          <p:nvPr/>
        </p:nvCxnSpPr>
        <p:spPr>
          <a:xfrm>
            <a:off x="554482" y="5615419"/>
            <a:ext cx="362910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>
            <a:off x="554481" y="6331266"/>
            <a:ext cx="362910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H="1">
            <a:off x="2475713" y="3716875"/>
            <a:ext cx="1" cy="26186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 flipH="1">
            <a:off x="2123728" y="4247267"/>
            <a:ext cx="362910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flipH="1">
            <a:off x="2120858" y="4901426"/>
            <a:ext cx="362910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flipH="1">
            <a:off x="2106605" y="5632656"/>
            <a:ext cx="362910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flipH="1">
            <a:off x="2123728" y="6341586"/>
            <a:ext cx="362910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flipH="1">
            <a:off x="2486638" y="3686308"/>
            <a:ext cx="933234" cy="484407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>
            <a:off x="3851922" y="3648996"/>
            <a:ext cx="72006" cy="35606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31" name="Прямая со стрелкой 5130"/>
          <p:cNvCxnSpPr>
            <a:stCxn id="23" idx="2"/>
          </p:cNvCxnSpPr>
          <p:nvPr/>
        </p:nvCxnSpPr>
        <p:spPr>
          <a:xfrm flipH="1" flipV="1">
            <a:off x="2469515" y="5137544"/>
            <a:ext cx="410298" cy="60104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 flipH="1">
            <a:off x="3455876" y="4581128"/>
            <a:ext cx="268078" cy="28999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 flipH="1">
            <a:off x="5022685" y="2924783"/>
            <a:ext cx="466617" cy="108028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 flipH="1">
            <a:off x="5489301" y="2982429"/>
            <a:ext cx="2" cy="353404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>
            <a:off x="5489301" y="4170715"/>
            <a:ext cx="362910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>
            <a:off x="5454585" y="4986314"/>
            <a:ext cx="362910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>
            <a:off x="5481142" y="5743348"/>
            <a:ext cx="362910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>
            <a:off x="5462543" y="6507961"/>
            <a:ext cx="362910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>
            <a:endCxn id="21" idx="3"/>
          </p:cNvCxnSpPr>
          <p:nvPr/>
        </p:nvCxnSpPr>
        <p:spPr>
          <a:xfrm flipH="1">
            <a:off x="8033765" y="2993968"/>
            <a:ext cx="1" cy="69234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42" name="Прямая соединительная линия 5141"/>
          <p:cNvCxnSpPr/>
          <p:nvPr/>
        </p:nvCxnSpPr>
        <p:spPr>
          <a:xfrm>
            <a:off x="3723954" y="2204785"/>
            <a:ext cx="387238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44" name="Прямая со стрелкой 5143"/>
          <p:cNvCxnSpPr>
            <a:stCxn id="5" idx="1"/>
          </p:cNvCxnSpPr>
          <p:nvPr/>
        </p:nvCxnSpPr>
        <p:spPr>
          <a:xfrm flipH="1">
            <a:off x="6102099" y="1969191"/>
            <a:ext cx="92734" cy="235594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Рисунок 5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6040266"/>
            <a:ext cx="692696" cy="6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81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88640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Количественный состав воспитанников. Наличие групп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3548" y="908720"/>
            <a:ext cx="83169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Georgia" panose="02040502050405020303" pitchFamily="18" charset="0"/>
              </a:rPr>
              <a:t>В детском саду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hlinkClick r:id="rId2"/>
              </a:rPr>
              <a:t>16 групп. </a:t>
            </a:r>
            <a:r>
              <a:rPr lang="ru-RU" dirty="0" smtClean="0">
                <a:latin typeface="Georgia" panose="02040502050405020303" pitchFamily="18" charset="0"/>
              </a:rPr>
              <a:t>Из них </a:t>
            </a:r>
          </a:p>
          <a:p>
            <a:r>
              <a:rPr lang="ru-RU" dirty="0" smtClean="0">
                <a:latin typeface="Georgia" panose="02040502050405020303" pitchFamily="18" charset="0"/>
              </a:rPr>
              <a:t>1 – 2-я группа раннего возраста</a:t>
            </a:r>
          </a:p>
          <a:p>
            <a:r>
              <a:rPr lang="ru-RU" dirty="0" smtClean="0">
                <a:latin typeface="Georgia" panose="02040502050405020303" pitchFamily="18" charset="0"/>
              </a:rPr>
              <a:t>3 – младшие группы</a:t>
            </a:r>
          </a:p>
          <a:p>
            <a:r>
              <a:rPr lang="ru-RU" dirty="0" smtClean="0">
                <a:latin typeface="Georgia" panose="02040502050405020303" pitchFamily="18" charset="0"/>
              </a:rPr>
              <a:t>3 – средние группы</a:t>
            </a:r>
          </a:p>
          <a:p>
            <a:r>
              <a:rPr lang="ru-RU" dirty="0" smtClean="0">
                <a:latin typeface="Georgia" panose="02040502050405020303" pitchFamily="18" charset="0"/>
              </a:rPr>
              <a:t>4- старшие логопедические группы</a:t>
            </a:r>
          </a:p>
          <a:p>
            <a:r>
              <a:rPr lang="ru-RU" dirty="0" smtClean="0">
                <a:latin typeface="Georgia" panose="02040502050405020303" pitchFamily="18" charset="0"/>
              </a:rPr>
              <a:t>4- подготовительные к школе логопедические группы</a:t>
            </a:r>
          </a:p>
          <a:p>
            <a:r>
              <a:rPr lang="ru-RU" dirty="0" smtClean="0">
                <a:latin typeface="Georgia" panose="02040502050405020303" pitchFamily="18" charset="0"/>
              </a:rPr>
              <a:t>1- группа кратковременного пребывания (3 часа) для детей от 2-х до 3-х лет</a:t>
            </a:r>
          </a:p>
          <a:p>
            <a:r>
              <a:rPr lang="ru-RU" dirty="0" smtClean="0">
                <a:latin typeface="Georgia" panose="02040502050405020303" pitchFamily="18" charset="0"/>
              </a:rPr>
              <a:t>Средняя наполняемость групп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27 человек</a:t>
            </a:r>
          </a:p>
          <a:p>
            <a:r>
              <a:rPr lang="ru-RU" dirty="0" smtClean="0">
                <a:latin typeface="Georgia" panose="02040502050405020303" pitchFamily="18" charset="0"/>
              </a:rPr>
              <a:t>Образование ведётся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на русском языке</a:t>
            </a:r>
            <a:r>
              <a:rPr lang="ru-RU" dirty="0" smtClean="0">
                <a:latin typeface="Georgia" panose="02040502050405020303" pitchFamily="18" charset="0"/>
              </a:rPr>
              <a:t>.</a:t>
            </a:r>
          </a:p>
        </p:txBody>
      </p:sp>
      <p:sp>
        <p:nvSpPr>
          <p:cNvPr id="4" name="AutoShape 6" descr="https://sun9-38.userapi.com/c845120/v845120516/1b63cf/YjdNsZnDSE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https://lubschool-25.edumsko.ru/uploads/1000/837/section/39999/52357/neposedy.jpg?1503581903659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3829060"/>
            <a:ext cx="1033264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6040266"/>
            <a:ext cx="692696" cy="6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81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373306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Информационная открытость.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5" t="14067" r="8550" b="6365"/>
          <a:stretch/>
        </p:blipFill>
        <p:spPr bwMode="auto">
          <a:xfrm>
            <a:off x="4860032" y="188640"/>
            <a:ext cx="4150407" cy="29589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836712"/>
            <a:ext cx="8496944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Georgia" panose="02040502050405020303" pitchFamily="18" charset="0"/>
              </a:rPr>
              <a:t>Деятельность по ведению </a:t>
            </a:r>
            <a:r>
              <a:rPr lang="ru-RU" sz="1600" dirty="0" smtClean="0">
                <a:latin typeface="Georgia" panose="02040502050405020303" pitchFamily="18" charset="0"/>
              </a:rPr>
              <a:t>официального </a:t>
            </a:r>
            <a:r>
              <a:rPr lang="ru-RU" sz="1600" dirty="0">
                <a:latin typeface="Georgia" panose="02040502050405020303" pitchFamily="18" charset="0"/>
              </a:rPr>
              <a:t>сайта </a:t>
            </a:r>
            <a:endParaRPr lang="ru-RU" sz="1600" dirty="0" smtClean="0">
              <a:latin typeface="Georgia" panose="02040502050405020303" pitchFamily="18" charset="0"/>
            </a:endParaRPr>
          </a:p>
          <a:p>
            <a:r>
              <a:rPr lang="ru-RU" sz="1600" dirty="0" smtClean="0">
                <a:latin typeface="Georgia" panose="02040502050405020303" pitchFamily="18" charset="0"/>
              </a:rPr>
              <a:t>в </a:t>
            </a:r>
            <a:r>
              <a:rPr lang="ru-RU" sz="1600" dirty="0">
                <a:latin typeface="Georgia" panose="02040502050405020303" pitchFamily="18" charset="0"/>
              </a:rPr>
              <a:t>сети «Интернет» регламентируется: </a:t>
            </a:r>
            <a:endParaRPr lang="ru-RU" sz="1600" dirty="0" smtClean="0">
              <a:latin typeface="Georgia" panose="02040502050405020303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Georgia" panose="02040502050405020303" pitchFamily="18" charset="0"/>
              </a:rPr>
              <a:t>Федеральным </a:t>
            </a:r>
            <a:r>
              <a:rPr lang="ru-RU" sz="1600" dirty="0">
                <a:latin typeface="Georgia" panose="02040502050405020303" pitchFamily="18" charset="0"/>
              </a:rPr>
              <a:t>законом </a:t>
            </a:r>
            <a:endParaRPr lang="ru-RU" sz="1600" dirty="0" smtClean="0">
              <a:latin typeface="Georgia" panose="02040502050405020303" pitchFamily="18" charset="0"/>
            </a:endParaRPr>
          </a:p>
          <a:p>
            <a:r>
              <a:rPr lang="ru-RU" sz="1600" dirty="0" smtClean="0">
                <a:latin typeface="Georgia" panose="02040502050405020303" pitchFamily="18" charset="0"/>
              </a:rPr>
              <a:t>«</a:t>
            </a:r>
            <a:r>
              <a:rPr lang="ru-RU" sz="1600" dirty="0">
                <a:latin typeface="Georgia" panose="02040502050405020303" pitchFamily="18" charset="0"/>
              </a:rPr>
              <a:t>Об образовании в Российской Федерации</a:t>
            </a:r>
            <a:r>
              <a:rPr lang="ru-RU" sz="1600" dirty="0" smtClean="0">
                <a:latin typeface="Georgia" panose="02040502050405020303" pitchFamily="18" charset="0"/>
              </a:rPr>
              <a:t>»</a:t>
            </a:r>
          </a:p>
          <a:p>
            <a:r>
              <a:rPr lang="ru-RU" sz="1600" dirty="0" smtClean="0">
                <a:latin typeface="Georgia" panose="02040502050405020303" pitchFamily="18" charset="0"/>
              </a:rPr>
              <a:t> </a:t>
            </a:r>
            <a:r>
              <a:rPr lang="ru-RU" sz="1600" dirty="0">
                <a:latin typeface="Georgia" panose="02040502050405020303" pitchFamily="18" charset="0"/>
              </a:rPr>
              <a:t>ст.28, п.21, ст.29; </a:t>
            </a:r>
            <a:endParaRPr lang="ru-RU" sz="1600" dirty="0" smtClean="0">
              <a:latin typeface="Georgia" panose="02040502050405020303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Georgia" panose="02040502050405020303" pitchFamily="18" charset="0"/>
              </a:rPr>
              <a:t>Постановлением </a:t>
            </a:r>
            <a:r>
              <a:rPr lang="ru-RU" sz="1600" dirty="0">
                <a:latin typeface="Georgia" panose="02040502050405020303" pitchFamily="18" charset="0"/>
              </a:rPr>
              <a:t>Правительства РФ </a:t>
            </a:r>
            <a:endParaRPr lang="ru-RU" sz="1600" dirty="0" smtClean="0">
              <a:latin typeface="Georgia" panose="02040502050405020303" pitchFamily="18" charset="0"/>
            </a:endParaRPr>
          </a:p>
          <a:p>
            <a:r>
              <a:rPr lang="ru-RU" sz="1600" dirty="0" smtClean="0">
                <a:latin typeface="Georgia" panose="02040502050405020303" pitchFamily="18" charset="0"/>
              </a:rPr>
              <a:t>от </a:t>
            </a:r>
            <a:r>
              <a:rPr lang="ru-RU" sz="1600" dirty="0">
                <a:latin typeface="Georgia" panose="02040502050405020303" pitchFamily="18" charset="0"/>
              </a:rPr>
              <a:t>10.07.2013г. №582 «Об утверждении </a:t>
            </a:r>
            <a:endParaRPr lang="ru-RU" sz="1600" dirty="0" smtClean="0">
              <a:latin typeface="Georgia" panose="02040502050405020303" pitchFamily="18" charset="0"/>
            </a:endParaRPr>
          </a:p>
          <a:p>
            <a:r>
              <a:rPr lang="ru-RU" sz="1600" dirty="0" smtClean="0">
                <a:latin typeface="Georgia" panose="02040502050405020303" pitchFamily="18" charset="0"/>
              </a:rPr>
              <a:t>Правил </a:t>
            </a:r>
            <a:r>
              <a:rPr lang="ru-RU" sz="1600" dirty="0">
                <a:latin typeface="Georgia" panose="02040502050405020303" pitchFamily="18" charset="0"/>
              </a:rPr>
              <a:t>размещения на официальном </a:t>
            </a:r>
            <a:r>
              <a:rPr lang="ru-RU" sz="1600" dirty="0" smtClean="0">
                <a:latin typeface="Georgia" panose="02040502050405020303" pitchFamily="18" charset="0"/>
              </a:rPr>
              <a:t>сайте</a:t>
            </a:r>
          </a:p>
          <a:p>
            <a:r>
              <a:rPr lang="ru-RU" sz="1600" dirty="0" smtClean="0">
                <a:latin typeface="Georgia" panose="02040502050405020303" pitchFamily="18" charset="0"/>
              </a:rPr>
              <a:t> </a:t>
            </a:r>
            <a:r>
              <a:rPr lang="ru-RU" sz="1600" dirty="0">
                <a:latin typeface="Georgia" panose="02040502050405020303" pitchFamily="18" charset="0"/>
              </a:rPr>
              <a:t>образовательной организации </a:t>
            </a:r>
            <a:endParaRPr lang="ru-RU" sz="1600" dirty="0" smtClean="0">
              <a:latin typeface="Georgia" panose="02040502050405020303" pitchFamily="18" charset="0"/>
            </a:endParaRPr>
          </a:p>
          <a:p>
            <a:r>
              <a:rPr lang="ru-RU" sz="1600" dirty="0" smtClean="0">
                <a:latin typeface="Georgia" panose="02040502050405020303" pitchFamily="18" charset="0"/>
              </a:rPr>
              <a:t>в информационно-телекоммуникационной</a:t>
            </a:r>
          </a:p>
          <a:p>
            <a:r>
              <a:rPr lang="ru-RU" sz="1600" dirty="0" smtClean="0">
                <a:latin typeface="Georgia" panose="02040502050405020303" pitchFamily="18" charset="0"/>
              </a:rPr>
              <a:t> </a:t>
            </a:r>
            <a:r>
              <a:rPr lang="ru-RU" sz="1600" dirty="0">
                <a:latin typeface="Georgia" panose="02040502050405020303" pitchFamily="18" charset="0"/>
              </a:rPr>
              <a:t>сети "Интернет" </a:t>
            </a:r>
            <a:r>
              <a:rPr lang="ru-RU" sz="1600" dirty="0" smtClean="0">
                <a:latin typeface="Georgia" panose="02040502050405020303" pitchFamily="18" charset="0"/>
              </a:rPr>
              <a:t>и </a:t>
            </a:r>
            <a:r>
              <a:rPr lang="ru-RU" sz="1600" dirty="0">
                <a:latin typeface="Georgia" panose="02040502050405020303" pitchFamily="18" charset="0"/>
              </a:rPr>
              <a:t>обновления информации об образовательной организации». </a:t>
            </a:r>
            <a:endParaRPr lang="ru-RU" sz="1600" dirty="0" smtClean="0">
              <a:latin typeface="Georgia" panose="02040502050405020303" pitchFamily="18" charset="0"/>
            </a:endParaRPr>
          </a:p>
          <a:p>
            <a:endParaRPr lang="ru-RU" sz="1600" dirty="0" smtClean="0">
              <a:latin typeface="Georgia" panose="02040502050405020303" pitchFamily="18" charset="0"/>
            </a:endParaRPr>
          </a:p>
          <a:p>
            <a:r>
              <a:rPr lang="ru-RU" sz="1600" dirty="0" smtClean="0">
                <a:latin typeface="Georgia" panose="02040502050405020303" pitchFamily="18" charset="0"/>
              </a:rPr>
              <a:t>Адрес </a:t>
            </a:r>
            <a:r>
              <a:rPr lang="ru-RU" sz="1600" dirty="0">
                <a:latin typeface="Georgia" panose="02040502050405020303" pitchFamily="18" charset="0"/>
              </a:rPr>
              <a:t>сайта МБДОУ № 66 «Непоседы»»: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hlinkClick r:id="rId3"/>
              </a:rPr>
              <a:t>ttp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hlinkClick r:id="rId3"/>
              </a:rPr>
              <a:t>://mbdou66.edummr.ru/ </a:t>
            </a:r>
            <a:endPara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endParaRPr lang="ru-RU" sz="1600" dirty="0" smtClean="0">
              <a:latin typeface="Georgia" panose="02040502050405020303" pitchFamily="18" charset="0"/>
            </a:endParaRPr>
          </a:p>
          <a:p>
            <a:r>
              <a:rPr lang="ru-RU" sz="1600" dirty="0" smtClean="0">
                <a:latin typeface="Georgia" panose="02040502050405020303" pitchFamily="18" charset="0"/>
              </a:rPr>
              <a:t>Сайт </a:t>
            </a:r>
            <a:r>
              <a:rPr lang="ru-RU" sz="1600" dirty="0">
                <a:latin typeface="Georgia" panose="02040502050405020303" pitchFamily="18" charset="0"/>
              </a:rPr>
              <a:t>организации является электронным общедоступным информационным ресурсом, размещенным в глобальной сети «Интернет» и обеспечивает: </a:t>
            </a:r>
            <a:endParaRPr lang="ru-RU" sz="1600" dirty="0" smtClean="0">
              <a:latin typeface="Georgia" panose="02040502050405020303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Georgia" panose="02040502050405020303" pitchFamily="18" charset="0"/>
              </a:rPr>
              <a:t>открытость </a:t>
            </a:r>
            <a:r>
              <a:rPr lang="ru-RU" sz="1600" dirty="0">
                <a:latin typeface="Georgia" panose="02040502050405020303" pitchFamily="18" charset="0"/>
              </a:rPr>
              <a:t>деятельности образовательного учреждения</a:t>
            </a:r>
            <a:r>
              <a:rPr lang="ru-RU" sz="1600" dirty="0" smtClean="0">
                <a:latin typeface="Georgia" panose="02040502050405020303" pitchFamily="18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Georgia" panose="02040502050405020303" pitchFamily="18" charset="0"/>
              </a:rPr>
              <a:t>реализацию </a:t>
            </a:r>
            <a:r>
              <a:rPr lang="ru-RU" sz="1600" dirty="0">
                <a:latin typeface="Georgia" panose="02040502050405020303" pitchFamily="18" charset="0"/>
              </a:rPr>
              <a:t>прав граждан на доступ к открытой информации при соблюдении норм профессиональной этики педагогической деятельности и норм информационной безопасности; </a:t>
            </a:r>
            <a:endParaRPr lang="ru-RU" sz="1600" dirty="0" smtClean="0">
              <a:latin typeface="Georgia" panose="02040502050405020303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Georgia" panose="02040502050405020303" pitchFamily="18" charset="0"/>
              </a:rPr>
              <a:t>информирование </a:t>
            </a:r>
            <a:r>
              <a:rPr lang="ru-RU" sz="1600" dirty="0">
                <a:latin typeface="Georgia" panose="02040502050405020303" pitchFamily="18" charset="0"/>
              </a:rPr>
              <a:t>общественности о развитии и результатах уставной деятельности образовательной организации, поступлении и расходовании материальных и финансовых средств. </a:t>
            </a:r>
          </a:p>
        </p:txBody>
      </p:sp>
      <p:pic>
        <p:nvPicPr>
          <p:cNvPr id="5" name="Рисунок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6040266"/>
            <a:ext cx="692696" cy="6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5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1682</TotalTime>
  <Words>4440</Words>
  <Application>Microsoft Office PowerPoint</Application>
  <PresentationFormat>Экран (4:3)</PresentationFormat>
  <Paragraphs>492</Paragraphs>
  <Slides>49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Аптека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58</cp:revision>
  <dcterms:created xsi:type="dcterms:W3CDTF">2020-07-23T12:15:21Z</dcterms:created>
  <dcterms:modified xsi:type="dcterms:W3CDTF">2020-08-03T07:44:05Z</dcterms:modified>
</cp:coreProperties>
</file>