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60" r:id="rId6"/>
    <p:sldId id="261" r:id="rId7"/>
    <p:sldId id="262" r:id="rId8"/>
    <p:sldId id="288" r:id="rId9"/>
    <p:sldId id="293" r:id="rId10"/>
    <p:sldId id="263" r:id="rId11"/>
    <p:sldId id="284" r:id="rId12"/>
    <p:sldId id="289" r:id="rId13"/>
    <p:sldId id="266" r:id="rId14"/>
    <p:sldId id="267" r:id="rId15"/>
    <p:sldId id="274" r:id="rId16"/>
    <p:sldId id="285" r:id="rId17"/>
    <p:sldId id="287" r:id="rId18"/>
    <p:sldId id="275" r:id="rId19"/>
    <p:sldId id="282" r:id="rId20"/>
    <p:sldId id="276" r:id="rId21"/>
    <p:sldId id="277" r:id="rId22"/>
    <p:sldId id="278" r:id="rId23"/>
    <p:sldId id="279" r:id="rId24"/>
    <p:sldId id="280" r:id="rId25"/>
    <p:sldId id="295" r:id="rId26"/>
    <p:sldId id="268" r:id="rId27"/>
    <p:sldId id="286" r:id="rId28"/>
    <p:sldId id="291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978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BE432-C6E3-41F9-8045-4C45A4AC30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D62D4-523C-475A-85F2-D5A3D0D16A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Совместная познавательная деятельность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взрослых и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второй младшей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группе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 Водичка, водичка»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младшей группы МБДОУ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№66 «Непоседы»: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Ирбулатова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Испирян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habarova\Desktop\63858901_1284146950_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320786" cy="33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Одним из первых природных материалов, с которыми дети встречаются в повседневной жизни, это вода. Наблюдая за играми детей с водой, а также во время умывания, закаливающих процедур, ухаживанием за растениями, можно убедиться в актуальности выбранной темы, а именно в необходимости получения знаний и представлений детей о свойствах и значении воды в жизни живых существ и для здоровья людей.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арина\Desktop\фото вода + посадка цветов\1583996674870.jpg"/>
          <p:cNvPicPr>
            <a:picLocks noChangeAspect="1" noChangeArrowheads="1"/>
          </p:cNvPicPr>
          <p:nvPr/>
        </p:nvPicPr>
        <p:blipFill>
          <a:blip r:embed="rId2" cstate="print"/>
          <a:srcRect t="18457"/>
          <a:stretch>
            <a:fillRect/>
          </a:stretch>
        </p:blipFill>
        <p:spPr bwMode="auto">
          <a:xfrm>
            <a:off x="1763688" y="3068960"/>
            <a:ext cx="2194560" cy="3181360"/>
          </a:xfrm>
          <a:prstGeom prst="rect">
            <a:avLst/>
          </a:prstGeom>
          <a:noFill/>
        </p:spPr>
      </p:pic>
      <p:pic>
        <p:nvPicPr>
          <p:cNvPr id="6" name="Picture 2" descr="C:\Users\марина\Desktop\фото вода + посадка цветов\1583996652875.jpg"/>
          <p:cNvPicPr>
            <a:picLocks noChangeAspect="1" noChangeArrowheads="1"/>
          </p:cNvPicPr>
          <p:nvPr/>
        </p:nvPicPr>
        <p:blipFill>
          <a:blip r:embed="rId3" cstate="print"/>
          <a:srcRect l="1060" t="4081" r="4845" b="11407"/>
          <a:stretch>
            <a:fillRect/>
          </a:stretch>
        </p:blipFill>
        <p:spPr bwMode="auto">
          <a:xfrm>
            <a:off x="5292080" y="2276872"/>
            <a:ext cx="2064960" cy="329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воды нет вкуса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70661"/>
            <a:ext cx="8219255" cy="2950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со свойствами воды.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стаканы с водой, с соком.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Предложили детям попробовать воду. Задали вопрос : есть ли  у нее вкус? Дети убежденно стали говорить, что вода очень вкусная . Для сравнения дали попробовать сок. Объяснили, что когда человек очень хочет пить , то с удовольствием пьет воду и , чтобы выразить  свое удовольствие, говорит: «Какая вкусная вода!», хотя на самом деле ее вкуса не чувствует.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марина\Desktop\фото вода + посадка цветов\1583996215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91" r="5435" b="11320"/>
          <a:stretch>
            <a:fillRect/>
          </a:stretch>
        </p:blipFill>
        <p:spPr bwMode="auto">
          <a:xfrm>
            <a:off x="1331640" y="1916832"/>
            <a:ext cx="2075286" cy="3315795"/>
          </a:xfrm>
          <a:prstGeom prst="rect">
            <a:avLst/>
          </a:prstGeom>
          <a:noFill/>
        </p:spPr>
      </p:pic>
      <p:pic>
        <p:nvPicPr>
          <p:cNvPr id="5" name="Picture 2" descr="C:\Users\марина\Desktop\фото вода + посадка цветов\158399601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901440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Игра «Ну-ка, вылови!»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марина\Desktop\фото вода + посадка цветов\ARIJ8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891145" cy="2518756"/>
          </a:xfrm>
          <a:prstGeom prst="rect">
            <a:avLst/>
          </a:prstGeom>
          <a:noFill/>
        </p:spPr>
      </p:pic>
      <p:pic>
        <p:nvPicPr>
          <p:cNvPr id="5" name="Picture 7" descr="C:\Users\марина\Desktop\фото вода + посадка цветов\CBAR1596.jpg"/>
          <p:cNvPicPr>
            <a:picLocks noChangeAspect="1" noChangeArrowheads="1"/>
          </p:cNvPicPr>
          <p:nvPr/>
        </p:nvPicPr>
        <p:blipFill>
          <a:blip r:embed="rId3" cstate="print"/>
          <a:srcRect t="2857" r="8561"/>
          <a:stretch>
            <a:fillRect/>
          </a:stretch>
        </p:blipFill>
        <p:spPr bwMode="auto">
          <a:xfrm>
            <a:off x="2339752" y="3861048"/>
            <a:ext cx="1728192" cy="2447992"/>
          </a:xfrm>
          <a:prstGeom prst="rect">
            <a:avLst/>
          </a:prstGeom>
          <a:noFill/>
        </p:spPr>
      </p:pic>
      <p:pic>
        <p:nvPicPr>
          <p:cNvPr id="1026" name="Picture 2" descr="C:\Users\марина\Desktop\фото вода + посадка цветов\SUIC0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3360000" cy="25200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вода + посадка цветов\PQOH0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4926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Д/и «Кто быстрее нальет и выльет!»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esktop\фото вода + посадка цветов\1583995874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901440" cy="2194560"/>
          </a:xfrm>
          <a:prstGeom prst="rect">
            <a:avLst/>
          </a:prstGeom>
          <a:noFill/>
        </p:spPr>
      </p:pic>
      <p:pic>
        <p:nvPicPr>
          <p:cNvPr id="1026" name="Picture 2" descr="C:\Users\марина\Desktop\фото вода + посадка цветов\IMG_3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2880000" cy="21600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вода + посадка цветов\IMG_3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2880000" cy="2160000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 вода + посадка цветов\IMG_3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260648"/>
            <a:ext cx="8604429" cy="469136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делась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вода?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выявить процесс испарения воды, зависимость скорости испарения от условий (открытая и закрытая поверхность воды).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две мерные одинаковые емкости.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наливают равное количество воды в емкости, вместе с воспитателем делают отметку уровня, один стакан плотно закрывают , другой- оставляют открытым. Оба стакана ставим на подоконник.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недели наблюдаем процесс испарения, делая отметки на стенках емкости. Обсуждаем , изменилось ли количество воды( уровень воды стал ниже отметки), куда исчезла вода из открытого стакана(частицы воды поднялись с поверхности в воздух). Когда емкость закрыты, испарение слабое(частицы воды не могут испариться с закрытого сосуда).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фото вода + посадка цветов\IMG_3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600000" cy="2700000"/>
          </a:xfrm>
          <a:prstGeom prst="rect">
            <a:avLst/>
          </a:prstGeom>
          <a:noFill/>
        </p:spPr>
      </p:pic>
      <p:pic>
        <p:nvPicPr>
          <p:cNvPr id="3" name="Picture 3" descr="C:\Users\марина\Desktop\фото вода + посадка цветов\158408412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901440" cy="2194560"/>
          </a:xfrm>
          <a:prstGeom prst="rect">
            <a:avLst/>
          </a:prstGeom>
          <a:noFill/>
        </p:spPr>
      </p:pic>
      <p:pic>
        <p:nvPicPr>
          <p:cNvPr id="2050" name="Picture 2" descr="C:\Users\марина\Desktop\фото вода + посадка цветов\PRLY3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3840000" cy="2160000"/>
          </a:xfrm>
          <a:prstGeom prst="rect">
            <a:avLst/>
          </a:prstGeom>
          <a:noFill/>
        </p:spPr>
      </p:pic>
      <p:pic>
        <p:nvPicPr>
          <p:cNvPr id="5" name="Picture 2" descr="C:\Users\марина\Desktop\фото вода + посадка цветов\1584084018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3901440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- эксперименты с тонущими и плавающими предметами.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распределять предметы на тонущие и  плавающие.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тазик с водой, предметы из разных материалов.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ходе эксперимента ребенок должен научиться распределять предметы  по признаку «тонет- не тонет».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800" b="1" dirty="0"/>
          </a:p>
        </p:txBody>
      </p:sp>
      <p:pic>
        <p:nvPicPr>
          <p:cNvPr id="5122" name="Picture 2" descr="C:\Users\марина\Desktop\фото вода + посадка цветов\1583996447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2132856"/>
            <a:ext cx="2194560" cy="3901440"/>
          </a:xfrm>
          <a:prstGeom prst="rect">
            <a:avLst/>
          </a:prstGeom>
          <a:noFill/>
        </p:spPr>
      </p:pic>
      <p:pic>
        <p:nvPicPr>
          <p:cNvPr id="5123" name="Picture 3" descr="C:\Users\марина\Desktop\фото вода + посадка цветов\1583996468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1620000" cy="2880000"/>
          </a:xfrm>
          <a:prstGeom prst="rect">
            <a:avLst/>
          </a:prstGeom>
          <a:noFill/>
        </p:spPr>
      </p:pic>
      <p:pic>
        <p:nvPicPr>
          <p:cNvPr id="5125" name="Picture 5" descr="C:\Users\марина\Desktop\фото вода + посадка цветов\QBYE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2160000" cy="2880000"/>
          </a:xfrm>
          <a:prstGeom prst="rect">
            <a:avLst/>
          </a:prstGeom>
          <a:noFill/>
        </p:spPr>
      </p:pic>
      <p:pic>
        <p:nvPicPr>
          <p:cNvPr id="5126" name="Picture 6" descr="C:\Users\марина\Desktop\фото вода + посадка цветов\ONHS8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92696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Игра-эксперимент с растворимыми и нерастворимыми веществами.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закрепить понимание того, что вещества в воде не исчезают, а растворяются.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стаканы с водой, сахар, гречневая крупа, кофе, соль, ложки.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взяли два стакана с водой. В один из них насыпали гречневую крупу, в другой положили сахар. Попробовали размешать. Растворилась гречневая крупа или нет? А что произошло с кусочком сахара? Подвести детей к выводы: не все вещества растворяются в воде. Опыт повторить  с кофе и солью. Оба вещества растворятся.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«Чем  больше ребенок видит, слышит и переживает, чем больше он узнает и усваивает, чем большим количеством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деятельность»,- писал классик отечественной психологической  науки Лев Семенович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дошкольного возраста по своей природе пытливые исследователи окружающего мира, поэтому организация детского экспериментирования, которая понимается нами как особый способ духовно-практического освоения действительности, направлена на создание таких условий, в которых предметы наиболее ярко обнаруживают свою сущность, скрытую в обычных ситуациях и как игровая деятельность способствует развитию целостной личности. Поисковая активность, выраженная в потребности исследовать окружающий мир, заложена генетически, является одним из главных и естественных проявлений детской психики. </a:t>
            </a:r>
          </a:p>
          <a:p>
            <a:pPr lvl="1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легко находят объекты для исследований. Ведь для них весь окружающий мир – это одна большая лаборатория. Главное, чтобы об этом помнили взрослые!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фото вода + посадка цветов\RJSP6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1890000" cy="2520000"/>
          </a:xfrm>
          <a:prstGeom prst="rect">
            <a:avLst/>
          </a:prstGeom>
          <a:noFill/>
        </p:spPr>
      </p:pic>
      <p:pic>
        <p:nvPicPr>
          <p:cNvPr id="6147" name="Picture 3" descr="C:\Users\марина\Desktop\фото вода + посадка цветов\FGXL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1890000" cy="2520000"/>
          </a:xfrm>
          <a:prstGeom prst="rect">
            <a:avLst/>
          </a:prstGeom>
          <a:noFill/>
        </p:spPr>
      </p:pic>
      <p:pic>
        <p:nvPicPr>
          <p:cNvPr id="6148" name="Picture 4" descr="C:\Users\марина\Desktop\фото вода + посадка цветов\IETU9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1890000" cy="2520000"/>
          </a:xfrm>
          <a:prstGeom prst="rect">
            <a:avLst/>
          </a:prstGeom>
          <a:noFill/>
        </p:spPr>
      </p:pic>
      <p:pic>
        <p:nvPicPr>
          <p:cNvPr id="6149" name="Picture 5" descr="C:\Users\марина\Desktop\фото вода + посадка цветов\1583996186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1620000" cy="2880000"/>
          </a:xfrm>
          <a:prstGeom prst="rect">
            <a:avLst/>
          </a:prstGeom>
          <a:noFill/>
        </p:spPr>
      </p:pic>
      <p:pic>
        <p:nvPicPr>
          <p:cNvPr id="6150" name="Picture 6" descr="C:\Users\марина\Desktop\фото вода + посадка цветов\1583996273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429000"/>
            <a:ext cx="1620000" cy="2880000"/>
          </a:xfrm>
          <a:prstGeom prst="rect">
            <a:avLst/>
          </a:prstGeom>
          <a:noFill/>
        </p:spPr>
      </p:pic>
      <p:pic>
        <p:nvPicPr>
          <p:cNvPr id="6151" name="Picture 7" descr="C:\Users\марина\Desktop\фото вода + посадка цветов\1583996132427.jpg"/>
          <p:cNvPicPr>
            <a:picLocks noChangeAspect="1" noChangeArrowheads="1"/>
          </p:cNvPicPr>
          <p:nvPr/>
        </p:nvPicPr>
        <p:blipFill>
          <a:blip r:embed="rId7" cstate="print"/>
          <a:srcRect l="20302"/>
          <a:stretch>
            <a:fillRect/>
          </a:stretch>
        </p:blipFill>
        <p:spPr bwMode="auto">
          <a:xfrm>
            <a:off x="2555776" y="3789040"/>
            <a:ext cx="3109352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9328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Велика роль воды в жизни растений: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уточнить представления детей о том, из чего можно вырастить растение; учить детей приёмам посева семян; учить выращивать рассаду из семян; подвести детей к пониманию условий, необходимых для быстрого роста растений; развивать желание самим выращивать растения из семян.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миски с увлажнённой землёй, семена, вода.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рина\Desktop\фото вода + посадка цветов\158408138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01440" cy="2194560"/>
          </a:xfrm>
          <a:prstGeom prst="rect">
            <a:avLst/>
          </a:prstGeom>
          <a:noFill/>
        </p:spPr>
      </p:pic>
      <p:pic>
        <p:nvPicPr>
          <p:cNvPr id="7171" name="Picture 3" descr="C:\Users\марина\Desktop\фото вода + посадка цветов\1584081450807.jpg"/>
          <p:cNvPicPr>
            <a:picLocks noChangeAspect="1" noChangeArrowheads="1"/>
          </p:cNvPicPr>
          <p:nvPr/>
        </p:nvPicPr>
        <p:blipFill>
          <a:blip r:embed="rId3" cstate="print"/>
          <a:srcRect l="1108" t="14453"/>
          <a:stretch>
            <a:fillRect/>
          </a:stretch>
        </p:blipFill>
        <p:spPr bwMode="auto">
          <a:xfrm>
            <a:off x="323528" y="2636912"/>
            <a:ext cx="2170232" cy="3337580"/>
          </a:xfrm>
          <a:prstGeom prst="rect">
            <a:avLst/>
          </a:prstGeom>
          <a:noFill/>
        </p:spPr>
      </p:pic>
      <p:pic>
        <p:nvPicPr>
          <p:cNvPr id="7172" name="Picture 4" descr="C:\Users\марина\Desktop\фото вода + посадка цветов\1584081721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63440"/>
            <a:ext cx="3901440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фото вода + посадка цветов\158408180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3901440" cy="2194560"/>
          </a:xfrm>
          <a:prstGeom prst="rect">
            <a:avLst/>
          </a:prstGeom>
          <a:noFill/>
        </p:spPr>
      </p:pic>
      <p:pic>
        <p:nvPicPr>
          <p:cNvPr id="8195" name="Picture 3" descr="C:\Users\марина\Desktop\фото вода + посадка цветов\1584081837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2194560" cy="3901440"/>
          </a:xfrm>
          <a:prstGeom prst="rect">
            <a:avLst/>
          </a:prstGeom>
          <a:noFill/>
        </p:spPr>
      </p:pic>
      <p:pic>
        <p:nvPicPr>
          <p:cNvPr id="8196" name="Picture 4" descr="C:\Users\марина\Desktop\фото вода + посадка цветов\1584081892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564904"/>
            <a:ext cx="2194560" cy="3901440"/>
          </a:xfrm>
          <a:prstGeom prst="rect">
            <a:avLst/>
          </a:prstGeom>
          <a:noFill/>
        </p:spPr>
      </p:pic>
      <p:pic>
        <p:nvPicPr>
          <p:cNvPr id="8197" name="Picture 5" descr="C:\Users\марина\Desktop\фото вода + посадка цветов\1584081920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2194560" cy="39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фото вода + посадка цветов\158408197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194560" cy="3901440"/>
          </a:xfrm>
          <a:prstGeom prst="rect">
            <a:avLst/>
          </a:prstGeom>
          <a:noFill/>
        </p:spPr>
      </p:pic>
      <p:pic>
        <p:nvPicPr>
          <p:cNvPr id="9219" name="Picture 3" descr="C:\Users\марина\Desktop\фото вода + посадка цветов\1584082028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194560" cy="3901440"/>
          </a:xfrm>
          <a:prstGeom prst="rect">
            <a:avLst/>
          </a:prstGeom>
          <a:noFill/>
        </p:spPr>
      </p:pic>
      <p:pic>
        <p:nvPicPr>
          <p:cNvPr id="9220" name="Picture 4" descr="C:\Users\марина\Desktop\фото вода + посадка цветов\1584082066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194560" cy="3901440"/>
          </a:xfrm>
          <a:prstGeom prst="rect">
            <a:avLst/>
          </a:prstGeom>
          <a:noFill/>
        </p:spPr>
      </p:pic>
      <p:pic>
        <p:nvPicPr>
          <p:cNvPr id="9221" name="Picture 5" descr="C:\Users\марина\Desktop\фото вода + посадка цветов\1584082135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21088"/>
            <a:ext cx="3901440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марина\Desktop\фото вода + посадка цветов\158408233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194560" cy="3901440"/>
          </a:xfrm>
          <a:prstGeom prst="rect">
            <a:avLst/>
          </a:prstGeom>
          <a:noFill/>
        </p:spPr>
      </p:pic>
      <p:pic>
        <p:nvPicPr>
          <p:cNvPr id="10242" name="Picture 2" descr="C:\Users\марина\Desktop\фото вода + посадка цветов\158408223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194560" cy="3901440"/>
          </a:xfrm>
          <a:prstGeom prst="rect">
            <a:avLst/>
          </a:prstGeom>
          <a:noFill/>
        </p:spPr>
      </p:pic>
      <p:pic>
        <p:nvPicPr>
          <p:cNvPr id="10243" name="Picture 3" descr="C:\Users\марина\Desktop\фото вода + посадка цветов\1584082345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194560" cy="39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епоседа\Desktop\P_20200326_14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4480000" cy="2520000"/>
          </a:xfrm>
          <a:prstGeom prst="rect">
            <a:avLst/>
          </a:prstGeom>
          <a:noFill/>
        </p:spPr>
      </p:pic>
      <p:pic>
        <p:nvPicPr>
          <p:cNvPr id="1027" name="Picture 3" descr="C:\Users\Непоседа\Desktop\P_20200326_14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448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Прослушивание аудиозаписей: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«Шум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воды-релаксация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«Звуки природы(шум воды).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esktop\фото вода + посадка цветов\IMG_3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840000" cy="2880000"/>
          </a:xfrm>
          <a:prstGeom prst="rect">
            <a:avLst/>
          </a:prstGeom>
          <a:noFill/>
        </p:spPr>
      </p:pic>
      <p:pic>
        <p:nvPicPr>
          <p:cNvPr id="3076" name="Picture 4" descr="C:\Users\марина\Desktop\фото вода + посадка цветов\IMG_3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Опыт-эксперимент «Лед - твердая вода»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познакомить со свойствами воды.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лед,  мельница для воды.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Предварительно сделали кубики льда, заморозив воду в холодильнике.  Положили лед на мельницу для воды.  Дети стали наблюдать, как  постепенно лед начал таять, превращаясь в воду. Подвести детей к пониманию того, что в теплом помещении лед тает.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фото вода + посадка цветов\HZZR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1620000" cy="2880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фото вода + посадка цветов\DCMI7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1620000" cy="2880000"/>
          </a:xfrm>
          <a:prstGeom prst="rect">
            <a:avLst/>
          </a:prstGeom>
          <a:noFill/>
        </p:spPr>
      </p:pic>
      <p:pic>
        <p:nvPicPr>
          <p:cNvPr id="2052" name="Picture 4" descr="C:\Users\марина\Desktop\фото вода + посадка цветов\CRPW1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1620000" cy="28800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фото вода + посадка цветов\XFYC0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573016"/>
            <a:ext cx="162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 ребенка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процессе экспериментирования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водой.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представления детей о свойствах воды (прозрачная, без запаха, льется, окрашивается, мокрая, теплая, отражает, замерзает);</a:t>
            </a: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представления детей о воде, как нашей помощнице (пить, мыть посуду, поливать растения, стирать белье и т.д.).</a:t>
            </a: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лексический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запас новыми словами и понятиями, активизировать речь(мокрая, прозрачная, льется, отражает, без запаха).</a:t>
            </a: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в процессе самостоятельного выполнения экспериментальной деятельности; поощрять детей за самостоятельное формулирование выводов по итогам эксперимента.</a:t>
            </a: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воде и своему здоровью.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b="1" dirty="0"/>
              <a:t>: </a:t>
            </a:r>
            <a:endParaRPr lang="ru-RU" dirty="0"/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- наглядный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наблюдение, демонстрация опытно - экспериментальной деятельности, просмотр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презентации.</a:t>
            </a:r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- словесный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проблемные вопросы, побуждающие познавательную и речевую активность, использование художественного слово. </a:t>
            </a:r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- практический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экспериментирование, показ способов действий, совместные действия воспитателя и ребенка. </a:t>
            </a:r>
          </a:p>
          <a:p>
            <a:pPr algn="just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Приемы: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внезапное появление объекта, создание игровой ситуации, смена деятельности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детской деятельности: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игровая,  двигательная,  продуктивная, коммуникативная, познавательная.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ходе совместной деятельности задавать вопросы разной трудности, учитывая индивидуальные возможности детей. Оказывать помощь детям в процессе экспериментирования по их потребностям.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96752"/>
          <a:ext cx="7920880" cy="55252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5640"/>
                <a:gridCol w="3024800"/>
                <a:gridCol w="1980220"/>
                <a:gridCol w="1980220"/>
              </a:tblGrid>
              <a:tr h="5233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 организации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6809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 /упражнения:«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Помоем ручки», «Умоем куклу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«Плавают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кораблики» и т.п.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манипуляциям с водой. Дать представление о том, что водой можно умываться, опускать в нее и вылавливать различные предметы. Воспитывать культурно-гигиенические навыки и желание играть сообща.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Предметно-манипулятивная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деятельность, режимные моменты.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5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«Водичка, водичка»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представление о том, что вода может литься, а может брызгать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Режимные моменты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8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«Напоим кукол»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представление о том, что вода жидкая, поэтому может разливаться из сосуда.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занятия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707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59"/>
                <a:gridCol w="2267633"/>
                <a:gridCol w="2623580"/>
                <a:gridCol w="2623580"/>
              </a:tblGrid>
              <a:tr h="52374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«Чистые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ручки»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Дать представление о том, что руки станут чище, если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их помыть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«Помощники»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представление о том, что предметы станут чище, если помыть их водой.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Режимный момент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«Теплая, холодная»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представление о том, что вода может быть теплой и холодной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Часть занятия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литературы                                                                                         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К. Чуковский «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 С. Маршак «Дождь»,А.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«Девочка чумазая».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Разучивание наизусть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(см. Хрестоматию для малышей).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Ситуативный разговор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«Водичка, водичка, умой мое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личико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...», «Зачем нужна вода» 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Д/и: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Теплый-холодный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«Кто где живет». 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П/и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«Капельки и тучка», «Солнышко и дождик». 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Игры с водой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иллюстраций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из цикла «Волшебница Вода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на\Desktop\фото вода + посадка цветов\IMG_3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4464" y="3116912"/>
            <a:ext cx="3840000" cy="2880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фото вода + посадка цветов\IMG_3596.JPG"/>
          <p:cNvPicPr>
            <a:picLocks noChangeAspect="1" noChangeArrowheads="1"/>
          </p:cNvPicPr>
          <p:nvPr/>
        </p:nvPicPr>
        <p:blipFill>
          <a:blip r:embed="rId3" cstate="print"/>
          <a:srcRect t="2352" r="40150"/>
          <a:stretch>
            <a:fillRect/>
          </a:stretch>
        </p:blipFill>
        <p:spPr bwMode="auto">
          <a:xfrm rot="5400000">
            <a:off x="3395066" y="141438"/>
            <a:ext cx="2353548" cy="2880000"/>
          </a:xfrm>
          <a:prstGeom prst="rect">
            <a:avLst/>
          </a:prstGeom>
          <a:noFill/>
        </p:spPr>
      </p:pic>
      <p:pic>
        <p:nvPicPr>
          <p:cNvPr id="4100" name="Picture 4" descr="C:\Users\марина\Desktop\фото вода + посадка цветов\IMG_3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4168" y="3044904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фото вода + посадка цветов\IMG_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160000" cy="2880000"/>
          </a:xfrm>
          <a:prstGeom prst="rect">
            <a:avLst/>
          </a:prstGeom>
          <a:noFill/>
        </p:spPr>
      </p:pic>
      <p:pic>
        <p:nvPicPr>
          <p:cNvPr id="3" name="Picture 3" descr="C:\Users\марина\Desktop\фото вода + посадка цветов\IMG_3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2160000" cy="2880000"/>
          </a:xfrm>
          <a:prstGeom prst="rect">
            <a:avLst/>
          </a:prstGeom>
          <a:noFill/>
        </p:spPr>
      </p:pic>
      <p:pic>
        <p:nvPicPr>
          <p:cNvPr id="4" name="Picture 5" descr="C:\Users\марина\Desktop\фото вода + посадка цветов\IMG_3621.JPG"/>
          <p:cNvPicPr>
            <a:picLocks noChangeAspect="1" noChangeArrowheads="1"/>
          </p:cNvPicPr>
          <p:nvPr/>
        </p:nvPicPr>
        <p:blipFill>
          <a:blip r:embed="rId4" cstate="print"/>
          <a:srcRect l="22000" t="2751"/>
          <a:stretch>
            <a:fillRect/>
          </a:stretch>
        </p:blipFill>
        <p:spPr bwMode="auto">
          <a:xfrm>
            <a:off x="6228184" y="2780928"/>
            <a:ext cx="2160000" cy="359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578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Совместная познавательная деятельность  взрослых и детей во второй младшей группе  « Водичка, водичка» </vt:lpstr>
      <vt:lpstr>Слайд 2</vt:lpstr>
      <vt:lpstr>Слайд 3</vt:lpstr>
      <vt:lpstr>Слайд 4</vt:lpstr>
      <vt:lpstr>Предварительная работа: </vt:lpstr>
      <vt:lpstr>Слайд 6</vt:lpstr>
      <vt:lpstr>Слайд 7</vt:lpstr>
      <vt:lpstr>Слайд 8</vt:lpstr>
      <vt:lpstr>Слайд 9</vt:lpstr>
      <vt:lpstr>Слайд 10</vt:lpstr>
      <vt:lpstr>У воды нет вкуса </vt:lpstr>
      <vt:lpstr>Слайд 12</vt:lpstr>
      <vt:lpstr>    Игра «Ну-ка, вылови!»  </vt:lpstr>
      <vt:lpstr>Д/и «Кто быстрее нальет и выльет!»</vt:lpstr>
      <vt:lpstr>                             Куда делась вода?  Цель: выявить процесс испарения воды, зависимость скорости испарения от условий (открытая и закрытая поверхность воды). Материал: две мерные одинаковые емкости. Дети наливают равное количество воды в емкости, вместе с воспитателем делают отметку уровня, один стакан плотно закрывают , другой- оставляют открытым. Оба стакана ставим на подоконник. В течение недели наблюдаем процесс испарения, делая отметки на стенках емкости. Обсуждаем , изменилось ли количество воды( уровень воды стал ниже отметки), куда исчезла вода из открытого стакана(частицы воды поднялись с поверхности в воздух). Когда емкость закрыты, испарение слабое(частицы воды не могут испариться с закрытого сосуда).   </vt:lpstr>
      <vt:lpstr>Слайд 16</vt:lpstr>
      <vt:lpstr>Игры - эксперименты с тонущими и плавающими предметами. </vt:lpstr>
      <vt:lpstr>Слайд 18</vt:lpstr>
      <vt:lpstr>Игра-эксперимент с растворимыми и нерастворимыми веществами.</vt:lpstr>
      <vt:lpstr>Слайд 20</vt:lpstr>
      <vt:lpstr>               Велика роль воды в жизни растений:   Цели: уточнить представления детей о том, из чего можно вырастить растение; учить детей приёмам посева семян; учить выращивать рассаду из семян; подвести детей к пониманию условий, необходимых для быстрого роста растений; развивать желание самим выращивать растения из семян. Материал:  миски с увлажнённой землёй, семена, вода.     </vt:lpstr>
      <vt:lpstr>Слайд 22</vt:lpstr>
      <vt:lpstr>Слайд 23</vt:lpstr>
      <vt:lpstr>Слайд 24</vt:lpstr>
      <vt:lpstr>Слайд 25</vt:lpstr>
      <vt:lpstr> Прослушивание аудиозаписей: «Шум воды-релаксация», «Звуки природы(шум воды).</vt:lpstr>
      <vt:lpstr>Опыт-эксперимент «Лед - твердая вода»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познавательная деятельность  взрослых и детей в  младшей группе  « Водичка, водичка»</dc:title>
  <dc:creator>марина</dc:creator>
  <cp:lastModifiedBy>марина</cp:lastModifiedBy>
  <cp:revision>60</cp:revision>
  <dcterms:created xsi:type="dcterms:W3CDTF">2020-03-03T17:35:23Z</dcterms:created>
  <dcterms:modified xsi:type="dcterms:W3CDTF">2020-03-26T13:20:24Z</dcterms:modified>
</cp:coreProperties>
</file>