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74" r:id="rId12"/>
    <p:sldId id="269" r:id="rId13"/>
    <p:sldId id="266" r:id="rId14"/>
    <p:sldId id="267" r:id="rId15"/>
    <p:sldId id="271" r:id="rId16"/>
    <p:sldId id="268" r:id="rId17"/>
    <p:sldId id="270" r:id="rId18"/>
    <p:sldId id="272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10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08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59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9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3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81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6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9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101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495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72D35-4466-453D-A087-3C03836131D4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09E6-CBAB-4965-992E-28ED87CB2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6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075737" cy="6741368"/>
          </a:xfrm>
          <a:prstGeom prst="rect">
            <a:avLst/>
          </a:prstGeom>
          <a:ln w="9360">
            <a:noFill/>
          </a:ln>
        </p:spPr>
      </p:pic>
      <p:pic>
        <p:nvPicPr>
          <p:cNvPr id="4" name="Picture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000" y="5477400"/>
            <a:ext cx="2142360" cy="642240"/>
          </a:xfrm>
          <a:prstGeom prst="rect">
            <a:avLst/>
          </a:prstGeom>
          <a:ln w="936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26064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детский сад № 66 «Непоседы» Управления образования администрации </a:t>
            </a:r>
          </a:p>
          <a:p>
            <a:pPr algn="ctr"/>
            <a:r>
              <a:rPr lang="ru-RU" sz="16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городского округа Мытищи</a:t>
            </a:r>
            <a:endParaRPr lang="ru-RU" sz="16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6" name="CustomShape 1"/>
          <p:cNvSpPr/>
          <p:nvPr/>
        </p:nvSpPr>
        <p:spPr>
          <a:xfrm>
            <a:off x="773487" y="1700808"/>
            <a:ext cx="7714440" cy="235656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ru-RU" sz="4400" b="1" dirty="0">
                <a:solidFill>
                  <a:srgbClr val="CC0000"/>
                </a:solidFill>
                <a:latin typeface="Segoe Print"/>
                <a:ea typeface="Microsoft YaHei"/>
              </a:rPr>
              <a:t>   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ru-RU" sz="3200" b="1" dirty="0">
                <a:solidFill>
                  <a:srgbClr val="16165D"/>
                </a:solidFill>
                <a:latin typeface="Franklin Gothic Demi"/>
                <a:ea typeface="Microsoft YaHei"/>
              </a:rPr>
              <a:t>Тема:  </a:t>
            </a:r>
            <a:r>
              <a:rPr lang="ru-RU" sz="3200" b="1" dirty="0" smtClean="0">
                <a:solidFill>
                  <a:srgbClr val="16165D"/>
                </a:solidFill>
                <a:latin typeface="Franklin Gothic Demi"/>
                <a:ea typeface="Microsoft YaHei"/>
              </a:rPr>
              <a:t>«ТИКО-конструктор                                      как средство развития связной речи»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7" name="CustomShape 4"/>
          <p:cNvSpPr/>
          <p:nvPr/>
        </p:nvSpPr>
        <p:spPr>
          <a:xfrm>
            <a:off x="2592000" y="4752000"/>
            <a:ext cx="6424200" cy="1583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ru-RU" sz="1600" b="1" dirty="0" smtClean="0">
                <a:solidFill>
                  <a:srgbClr val="16165D"/>
                </a:solidFill>
                <a:latin typeface="Segoe Print"/>
                <a:ea typeface="Microsoft YaHei"/>
              </a:rPr>
              <a:t>Автор: </a:t>
            </a:r>
            <a:endParaRPr dirty="0"/>
          </a:p>
          <a:p>
            <a:pPr algn="r">
              <a:lnSpc>
                <a:spcPct val="100000"/>
              </a:lnSpc>
            </a:pPr>
            <a:r>
              <a:rPr lang="ru-RU" sz="1600" b="1" dirty="0" smtClean="0">
                <a:solidFill>
                  <a:srgbClr val="16165D"/>
                </a:solidFill>
                <a:latin typeface="Segoe Print"/>
                <a:ea typeface="Microsoft YaHei"/>
              </a:rPr>
              <a:t>учитель-логопед </a:t>
            </a:r>
          </a:p>
          <a:p>
            <a:pPr algn="r">
              <a:lnSpc>
                <a:spcPct val="100000"/>
              </a:lnSpc>
            </a:pPr>
            <a:r>
              <a:rPr lang="ru-RU" sz="1600" b="1" dirty="0" smtClean="0">
                <a:solidFill>
                  <a:srgbClr val="16165D"/>
                </a:solidFill>
                <a:latin typeface="Segoe Print"/>
                <a:ea typeface="Microsoft YaHei"/>
              </a:rPr>
              <a:t>Рошак Татьяна Васильевна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80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900igr.net/up/datai/71082/0015-086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://www.tico-rantis.ru/upload/medialibrary/629/6297b0f3dafc3558480a9fc1d04a1bd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9" b="100000" l="0" r="994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2336"/>
            <a:ext cx="403016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maam.ru/upload/blogs/detsad-3561-14578905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4064" r="3961"/>
          <a:stretch/>
        </p:blipFill>
        <p:spPr bwMode="auto">
          <a:xfrm>
            <a:off x="460375" y="692696"/>
            <a:ext cx="3103045" cy="259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tico-rantis.ru/upload/medialibrary/a0d/a0d5e8fab7179c3bcb9318252fade21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7301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ÐµÑÑÐµÐ»ÑÐ½Ð¾ÑÑÐ½ÑÐ¹ Ð¿Ð¾Ð´ÑÐ¾Ð´ Ð² Ð¾Ð±ÑÑÐµÐ½Ð¸Ð¸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4563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3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p.userapi.com/c841630/v841630714/6f719/aUId5F85ac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https://kazned.ru/img/articles/20170714_184446_6f5ce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" t="1687" r="35744" b="2450"/>
          <a:stretch/>
        </p:blipFill>
        <p:spPr bwMode="auto">
          <a:xfrm>
            <a:off x="4211960" y="1916832"/>
            <a:ext cx="4538547" cy="46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носка-облако 2"/>
          <p:cNvSpPr/>
          <p:nvPr/>
        </p:nvSpPr>
        <p:spPr>
          <a:xfrm flipH="1">
            <a:off x="307975" y="404664"/>
            <a:ext cx="3759969" cy="3744416"/>
          </a:xfrm>
          <a:prstGeom prst="cloudCallout">
            <a:avLst>
              <a:gd name="adj1" fmla="val -39868"/>
              <a:gd name="adj2" fmla="val 80369"/>
            </a:avLst>
          </a:prstGeom>
          <a:gradFill>
            <a:gsLst>
              <a:gs pos="25000">
                <a:srgbClr val="92D050"/>
              </a:gs>
              <a:gs pos="44000">
                <a:srgbClr val="00B0F0"/>
              </a:gs>
              <a:gs pos="65000">
                <a:schemeClr val="accent4">
                  <a:lumMod val="60000"/>
                  <a:lumOff val="40000"/>
                </a:schemeClr>
              </a:gs>
              <a:gs pos="0">
                <a:srgbClr val="FFFF00"/>
              </a:gs>
              <a:gs pos="87000">
                <a:schemeClr val="accent2">
                  <a:lumMod val="40000"/>
                  <a:lumOff val="60000"/>
                </a:schemeClr>
              </a:gs>
              <a:gs pos="100000">
                <a:srgbClr val="FF00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Advokat Modern" panose="02010606020309020704" pitchFamily="2" charset="0"/>
              </a:rPr>
              <a:t>Чем же он может мне помочь?</a:t>
            </a:r>
            <a:endParaRPr lang="ru-RU" sz="3600" dirty="0">
              <a:solidFill>
                <a:schemeClr val="tx1"/>
              </a:solidFill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11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t="28867" r="7317" b="25066"/>
          <a:stretch/>
        </p:blipFill>
        <p:spPr>
          <a:xfrm>
            <a:off x="480778" y="894654"/>
            <a:ext cx="6608040" cy="33701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571" y="16084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dvokat Modern" panose="02010606020309020704" pitchFamily="2" charset="0"/>
              </a:rPr>
              <a:t>Знакомство с согласными и</a:t>
            </a:r>
            <a:endParaRPr lang="ru-RU" sz="3600" dirty="0">
              <a:latin typeface="Advokat Modern" panose="02010606020309020704" pitchFamily="2" charset="0"/>
            </a:endParaRPr>
          </a:p>
        </p:txBody>
      </p:sp>
      <p:sp>
        <p:nvSpPr>
          <p:cNvPr id="4" name="AutoShape 2" descr="http://900igr.net/up/datai/71082/0008-072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900igr.net/up/datai/71082/0008-072-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25" b="40000"/>
          <a:stretch/>
        </p:blipFill>
        <p:spPr>
          <a:xfrm>
            <a:off x="1948415" y="5158430"/>
            <a:ext cx="6858000" cy="134929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98962" y="4512099"/>
            <a:ext cx="3807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dvokat Modern" panose="02010606020309020704" pitchFamily="2" charset="0"/>
              </a:rPr>
              <a:t>Звуками и буквами</a:t>
            </a:r>
            <a:endParaRPr lang="ru-RU" sz="36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4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3"/>
          <a:stretch/>
        </p:blipFill>
        <p:spPr>
          <a:xfrm>
            <a:off x="825108" y="1772816"/>
            <a:ext cx="7620000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244" y="69269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dvokat Modern" panose="02010606020309020704" pitchFamily="2" charset="0"/>
              </a:rPr>
              <a:t>Обучение </a:t>
            </a:r>
            <a:r>
              <a:rPr lang="ru-RU" sz="3600" dirty="0" err="1" smtClean="0">
                <a:latin typeface="Advokat Modern" panose="02010606020309020704" pitchFamily="2" charset="0"/>
              </a:rPr>
              <a:t>Звуко</a:t>
            </a:r>
            <a:r>
              <a:rPr lang="ru-RU" sz="3600" dirty="0" smtClean="0">
                <a:latin typeface="Advokat Modern" panose="02010606020309020704" pitchFamily="2" charset="0"/>
              </a:rPr>
              <a:t>-буквенному  анализу </a:t>
            </a:r>
            <a:endParaRPr lang="ru-RU" sz="36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3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4784" r="50747" b="56556"/>
          <a:stretch/>
        </p:blipFill>
        <p:spPr>
          <a:xfrm>
            <a:off x="963650" y="1268760"/>
            <a:ext cx="7721612" cy="4752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dvokat Modern" panose="02010606020309020704" pitchFamily="2" charset="0"/>
              </a:rPr>
              <a:t>Игра «Составь слово»</a:t>
            </a:r>
            <a:endParaRPr lang="ru-RU" sz="32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3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2.static1-sima-land.com/items/2072641/4/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5" t="42289" r="8580" b="49181"/>
          <a:stretch/>
        </p:blipFill>
        <p:spPr bwMode="auto">
          <a:xfrm>
            <a:off x="931728" y="1124744"/>
            <a:ext cx="705677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cdn2.static1-sima-land.com/items/2072641/4/700-n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0" t="53672" r="9081" b="33283"/>
          <a:stretch/>
        </p:blipFill>
        <p:spPr bwMode="auto">
          <a:xfrm>
            <a:off x="1619672" y="3861048"/>
            <a:ext cx="5680892" cy="206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231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dvokat Modern" panose="02010606020309020704" pitchFamily="2" charset="0"/>
              </a:rPr>
              <a:t>Игра «сложи слово»</a:t>
            </a:r>
            <a:endParaRPr lang="ru-RU" sz="3200" dirty="0">
              <a:latin typeface="Advokat Modern" panose="020106060203090207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715" y="299695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dvokat Modern" panose="02010606020309020704" pitchFamily="2" charset="0"/>
              </a:rPr>
              <a:t>Игра «Что в мешочке?»</a:t>
            </a:r>
            <a:endParaRPr lang="ru-RU" sz="32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6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47249" r="49543"/>
          <a:stretch/>
        </p:blipFill>
        <p:spPr>
          <a:xfrm>
            <a:off x="780718" y="1196752"/>
            <a:ext cx="7560840" cy="47570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33265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dvokat Modern" panose="02010606020309020704" pitchFamily="2" charset="0"/>
              </a:rPr>
              <a:t>Игра «Цепочка слов»</a:t>
            </a:r>
            <a:endParaRPr lang="ru-RU" sz="32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8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10206" r="51585" b="13247"/>
          <a:stretch/>
        </p:blipFill>
        <p:spPr>
          <a:xfrm>
            <a:off x="1331640" y="1340768"/>
            <a:ext cx="6696744" cy="4772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47231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dvokat Modern" panose="02010606020309020704" pitchFamily="2" charset="0"/>
              </a:rPr>
              <a:t>Игра «Выложи букву»</a:t>
            </a:r>
            <a:endParaRPr lang="ru-RU" sz="32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4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7342" r="56829" b="60821"/>
          <a:stretch/>
        </p:blipFill>
        <p:spPr>
          <a:xfrm>
            <a:off x="611560" y="404664"/>
            <a:ext cx="2810108" cy="1984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1057091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dvokat Modern" panose="02010606020309020704" pitchFamily="2" charset="0"/>
              </a:rPr>
              <a:t>Игра «преврати в одно слово»</a:t>
            </a:r>
          </a:p>
          <a:p>
            <a:r>
              <a:rPr lang="ru-RU" sz="3200" dirty="0" smtClean="0">
                <a:latin typeface="Advokat Modern" panose="02010606020309020704" pitchFamily="2" charset="0"/>
              </a:rPr>
              <a:t>Пеший и ходить</a:t>
            </a:r>
            <a:endParaRPr lang="ru-RU" sz="3200" dirty="0">
              <a:latin typeface="Advokat Modern" panose="020106060203090207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6856" y="407707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dvokat Modern" panose="02010606020309020704" pitchFamily="2" charset="0"/>
              </a:rPr>
              <a:t>Игра «преврати в одно слово»</a:t>
            </a:r>
          </a:p>
          <a:p>
            <a:r>
              <a:rPr lang="ru-RU" sz="3200" dirty="0" smtClean="0">
                <a:latin typeface="Advokat Modern" panose="02010606020309020704" pitchFamily="2" charset="0"/>
              </a:rPr>
              <a:t>Рыба и ловить</a:t>
            </a:r>
            <a:endParaRPr lang="ru-RU" sz="3200" dirty="0">
              <a:latin typeface="Advokat Modern" panose="020106060203090207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5" t="45050" r="57875" b="19200"/>
          <a:stretch/>
        </p:blipFill>
        <p:spPr>
          <a:xfrm>
            <a:off x="611560" y="3128372"/>
            <a:ext cx="272035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67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lisa.ru/images/cache/2018/12/14/resize_1000_795_true_q90_307142_4b0aa5369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6800759" cy="44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82158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dvokat Modern" panose="02010606020309020704" pitchFamily="2" charset="0"/>
              </a:rPr>
              <a:t>А ещё…</a:t>
            </a:r>
            <a:endParaRPr lang="ru-RU" sz="54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6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7" y="548680"/>
            <a:ext cx="8712968" cy="6178378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3500533" y="188640"/>
            <a:ext cx="4608512" cy="2205690"/>
          </a:xfrm>
          <a:prstGeom prst="wedgeEllipseCallout">
            <a:avLst>
              <a:gd name="adj1" fmla="val -52773"/>
              <a:gd name="adj2" fmla="val 11308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dvokat Modern" panose="02010606020309020704" pitchFamily="2" charset="0"/>
              </a:rPr>
              <a:t>«Ты же понимаешь, задача нашего воспитателя  научить нас правильно говорить…»</a:t>
            </a:r>
            <a:endParaRPr lang="ru-RU" sz="2000" dirty="0">
              <a:solidFill>
                <a:schemeClr val="tx1"/>
              </a:solidFill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29000"/>
            <a:ext cx="5078710" cy="32652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064760" cy="37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100"/>
            <a:ext cx="5976664" cy="4266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49055"/>
            <a:ext cx="3521218" cy="350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2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88424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25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dvokat Modern" panose="02010606020309020704" pitchFamily="2" charset="0"/>
              </a:rPr>
              <a:t>Работа с ТИКО конструктором позволяет воплотить в жизнь один важный принцип – осуществляется взаимодействие и сотрудничество между участниками образовательного процесса. </a:t>
            </a:r>
          </a:p>
          <a:p>
            <a:r>
              <a:rPr lang="ru-RU" sz="2400" dirty="0" smtClean="0">
                <a:latin typeface="Advokat Modern" panose="02010606020309020704" pitchFamily="2" charset="0"/>
              </a:rPr>
              <a:t>Для ребенка открывается новый мир знаний, для педагогов – шанс проявить себя в новой деятельности, повысить профессиональный уровень. </a:t>
            </a:r>
          </a:p>
          <a:p>
            <a:r>
              <a:rPr lang="ru-RU" sz="2400" dirty="0" smtClean="0">
                <a:latin typeface="Advokat Modern" panose="02010606020309020704" pitchFamily="2" charset="0"/>
              </a:rPr>
              <a:t>Можно сделать вывод, что ТИКО – это инновационная, современная форма работы в образовательных учреждениях, которую можно порекомендовать для использования всем педагогам.</a:t>
            </a:r>
            <a:endParaRPr lang="ru-RU" sz="2400" dirty="0">
              <a:latin typeface="Advokat Modern" panose="020106060203090207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01317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Advokat Modern" panose="02010606020309020704" pitchFamily="2" charset="0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60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32985"/>
            <a:ext cx="6191250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Advokat Modern" panose="02010606020309020704" pitchFamily="2" charset="0"/>
              </a:rPr>
              <a:t>К концу детского сада наши высказывания должны быть развёрнутыми, логичными, </a:t>
            </a:r>
          </a:p>
          <a:p>
            <a:pPr algn="r"/>
            <a:r>
              <a:rPr lang="ru-RU" sz="2400" dirty="0" smtClean="0">
                <a:latin typeface="Advokat Modern" panose="02010606020309020704" pitchFamily="2" charset="0"/>
              </a:rPr>
              <a:t>выразительными</a:t>
            </a:r>
            <a:endParaRPr lang="ru-RU" sz="24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54" y="1628800"/>
            <a:ext cx="6667500" cy="478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dvokat Modern" panose="02010606020309020704" pitchFamily="2" charset="0"/>
              </a:rPr>
              <a:t>В этом нам поможет </a:t>
            </a:r>
            <a:r>
              <a:rPr lang="ru-RU" sz="6000" b="1" dirty="0" smtClean="0">
                <a:latin typeface="Advokat Modern" panose="02010606020309020704" pitchFamily="2" charset="0"/>
              </a:rPr>
              <a:t>ТИКО</a:t>
            </a:r>
            <a:r>
              <a:rPr lang="ru-RU" sz="2800" dirty="0" smtClean="0">
                <a:latin typeface="Advokat Modern" panose="02010606020309020704" pitchFamily="2" charset="0"/>
              </a:rPr>
              <a:t> конструктор</a:t>
            </a:r>
            <a:endParaRPr lang="ru-RU" sz="28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ochemuchka.by/assets/images/obzory/tik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6" y="332656"/>
            <a:ext cx="8159279" cy="611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8576" y="1684225"/>
            <a:ext cx="792396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vokat Modern" panose="02010606020309020704" pitchFamily="2" charset="0"/>
              </a:rPr>
              <a:t>Трансформируемы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vokat Modern" panose="02010606020309020704" pitchFamily="2" charset="0"/>
              </a:rPr>
              <a:t>Игровой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vokat Modern" panose="02010606020309020704" pitchFamily="2" charset="0"/>
              </a:rPr>
              <a:t>Конструктор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vokat Modern" panose="02010606020309020704" pitchFamily="2" charset="0"/>
              </a:rPr>
              <a:t>Объёмного моделирования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058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dvokat Modern" panose="02010606020309020704" pitchFamily="2" charset="0"/>
              </a:rPr>
              <a:t>Преимущества ТИКО конструктора:</a:t>
            </a:r>
            <a:endParaRPr lang="ru-RU" sz="3600" dirty="0">
              <a:latin typeface="Advokat Modern" panose="020106060203090207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6979"/>
            <a:ext cx="864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B050"/>
                </a:solidFill>
                <a:latin typeface="Advokat Modern" panose="02010606020309020704" pitchFamily="2" charset="0"/>
              </a:rPr>
              <a:t>Т</a:t>
            </a:r>
          </a:p>
          <a:p>
            <a:r>
              <a:rPr lang="ru-RU" sz="6000" dirty="0" smtClean="0">
                <a:solidFill>
                  <a:srgbClr val="FF0000"/>
                </a:solidFill>
                <a:latin typeface="Advokat Modern" panose="02010606020309020704" pitchFamily="2" charset="0"/>
              </a:rPr>
              <a:t>И</a:t>
            </a:r>
          </a:p>
          <a:p>
            <a:r>
              <a:rPr lang="ru-RU" sz="6000" dirty="0" smtClean="0">
                <a:solidFill>
                  <a:srgbClr val="0070C0"/>
                </a:solidFill>
                <a:latin typeface="Advokat Modern" panose="02010606020309020704" pitchFamily="2" charset="0"/>
              </a:rPr>
              <a:t>К</a:t>
            </a:r>
          </a:p>
          <a:p>
            <a:r>
              <a:rPr lang="ru-RU" sz="6000" dirty="0">
                <a:solidFill>
                  <a:srgbClr val="FF0000"/>
                </a:solidFill>
                <a:latin typeface="Advokat Modern" panose="02010606020309020704" pitchFamily="2" charset="0"/>
              </a:rPr>
              <a:t>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139614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dvokat Modern" panose="02010606020309020704" pitchFamily="2" charset="0"/>
              </a:rPr>
              <a:t>ворчество</a:t>
            </a:r>
            <a:endParaRPr lang="ru-RU" sz="3200" dirty="0">
              <a:latin typeface="Advokat Modern" panose="020106060203090207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782" y="220731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dvokat Modern" panose="02010606020309020704" pitchFamily="2" charset="0"/>
              </a:rPr>
              <a:t>нтеллект</a:t>
            </a:r>
            <a:endParaRPr lang="ru-RU" sz="3200" dirty="0">
              <a:latin typeface="Advokat Modern" panose="02010606020309020704" pitchFamily="2" charset="0"/>
            </a:endParaRPr>
          </a:p>
        </p:txBody>
      </p:sp>
      <p:pic>
        <p:nvPicPr>
          <p:cNvPr id="5122" name="Picture 2" descr="http://detsad27.gorodku.ru/wp-content/uploads/2019/02/IMG_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207311"/>
            <a:ext cx="5309163" cy="3981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8930" y="3068959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dvokat Modern" panose="02010606020309020704" pitchFamily="2" charset="0"/>
              </a:rPr>
              <a:t>Омандная</a:t>
            </a:r>
            <a:r>
              <a:rPr lang="ru-RU" sz="3200" dirty="0" smtClean="0">
                <a:latin typeface="Advokat Modern" panose="02010606020309020704" pitchFamily="2" charset="0"/>
              </a:rPr>
              <a:t> работа</a:t>
            </a:r>
            <a:endParaRPr lang="ru-RU" sz="3200" dirty="0">
              <a:latin typeface="Advokat Modern" panose="020106060203090207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491" y="3933056"/>
            <a:ext cx="504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dvokat Modern" panose="02010606020309020704" pitchFamily="2" charset="0"/>
              </a:rPr>
              <a:t>Ригинальность</a:t>
            </a:r>
            <a:r>
              <a:rPr lang="ru-RU" sz="3200" dirty="0" smtClean="0">
                <a:latin typeface="Advokat Modern" panose="02010606020309020704" pitchFamily="2" charset="0"/>
              </a:rPr>
              <a:t> </a:t>
            </a:r>
          </a:p>
          <a:p>
            <a:r>
              <a:rPr lang="ru-RU" sz="3200" dirty="0" smtClean="0">
                <a:latin typeface="Advokat Modern" panose="02010606020309020704" pitchFamily="2" charset="0"/>
              </a:rPr>
              <a:t>мышления</a:t>
            </a:r>
            <a:endParaRPr lang="ru-RU" sz="32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35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866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dvokat Modern" panose="02010606020309020704" pitchFamily="2" charset="0"/>
              </a:rPr>
              <a:t>Виды конструктора ТИКО</a:t>
            </a:r>
          </a:p>
          <a:p>
            <a:r>
              <a:rPr lang="ru-RU" sz="2400" dirty="0" smtClean="0">
                <a:latin typeface="Advokat Modern" panose="02010606020309020704" pitchFamily="2" charset="0"/>
              </a:rPr>
              <a:t>Для дошкольников</a:t>
            </a:r>
            <a:endParaRPr lang="ru-RU" sz="2400" dirty="0">
              <a:latin typeface="Advokat Modern" panose="020106060203090207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13943"/>
            <a:ext cx="1785174" cy="21091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14847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ТИКО «Малыш»</a:t>
            </a:r>
            <a:endParaRPr lang="ru-RU" dirty="0"/>
          </a:p>
        </p:txBody>
      </p:sp>
      <p:pic>
        <p:nvPicPr>
          <p:cNvPr id="1026" name="Picture 2" descr="ÐÐÐÐ£ÐÐ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2" y="3274831"/>
            <a:ext cx="2472209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84747" y="347511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ТИКО «Азбука»</a:t>
            </a:r>
            <a:endParaRPr lang="ru-RU" dirty="0"/>
          </a:p>
        </p:txBody>
      </p:sp>
      <p:pic>
        <p:nvPicPr>
          <p:cNvPr id="1028" name="Picture 4" descr="ÐÑÐ¸ÑÐ¼ÐµÑÐ¸ÐºÐ°. Ð£ÑÐ¸Ð¼ÑÑ ÑÑÐ¸ÑÐ°ÑÑ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86" y="575716"/>
            <a:ext cx="2818998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05496" y="2063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ТИКО «Учимся считать»</a:t>
            </a:r>
            <a:endParaRPr lang="ru-RU" dirty="0"/>
          </a:p>
        </p:txBody>
      </p:sp>
      <p:pic>
        <p:nvPicPr>
          <p:cNvPr id="1032" name="Picture 8" descr="ÐÐÐÐÐÐ¢Ð ÐÐ¯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37" y="1935794"/>
            <a:ext cx="2354163" cy="18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68077" y="216849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ТИКО «Геометрия»</a:t>
            </a:r>
            <a:endParaRPr lang="ru-RU" dirty="0"/>
          </a:p>
        </p:txBody>
      </p:sp>
      <p:pic>
        <p:nvPicPr>
          <p:cNvPr id="1034" name="Picture 10" descr="ÐÐ ÐÐÐÐÐ¢ÐÐÐ. Ð£Ð§ÐÐÐ¡Ð¯ Ð§ÐÐ¢ÐÐ¢Ð¬!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37" y="3165127"/>
            <a:ext cx="1907493" cy="13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39648" y="39199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ТИКО «Грамматика»</a:t>
            </a:r>
            <a:endParaRPr lang="ru-RU" dirty="0"/>
          </a:p>
        </p:txBody>
      </p:sp>
      <p:pic>
        <p:nvPicPr>
          <p:cNvPr id="1038" name="Picture 14" descr="ÐÐÐÐÐÐÐÐÐ§ÐÐ¡ÐÐÐ Ð¡Ð£ÐÐÐ£Ð§ÐÐ ÐÐÐÐÐ  â 1 ÐÐÐ£ÐÐ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89244"/>
            <a:ext cx="1586500" cy="222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821051" y="543670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ТИКО «Логопедический сундучок № 1 и № 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58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2012" r="14394" b="2685"/>
          <a:stretch/>
        </p:blipFill>
        <p:spPr>
          <a:xfrm>
            <a:off x="0" y="260648"/>
            <a:ext cx="4906537" cy="6333892"/>
          </a:xfrm>
          <a:prstGeom prst="rect">
            <a:avLst/>
          </a:prstGeom>
        </p:spPr>
      </p:pic>
      <p:pic>
        <p:nvPicPr>
          <p:cNvPr id="3074" name="Picture 2" descr="https://cit-rus.net/UPLOAD/2018/04/09/1-5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25375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56223" y="764704"/>
            <a:ext cx="4253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dvokat Modern" panose="02010606020309020704" pitchFamily="2" charset="0"/>
              </a:rPr>
              <a:t>ТИКО конструктор «Грамматика»</a:t>
            </a:r>
            <a:endParaRPr lang="ru-RU" sz="4000" dirty="0">
              <a:latin typeface="Advokat Modern" panose="020106060203090207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t="17338" b="16711"/>
          <a:stretch/>
        </p:blipFill>
        <p:spPr>
          <a:xfrm>
            <a:off x="3491880" y="2169024"/>
            <a:ext cx="5496478" cy="3828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26064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dvokat Modern" panose="02010606020309020704" pitchFamily="2" charset="0"/>
              </a:rPr>
              <a:t>Конструктор ТИКО «Грамматика» – это: </a:t>
            </a:r>
          </a:p>
          <a:p>
            <a:r>
              <a:rPr lang="ru-RU" sz="2800" dirty="0" smtClean="0">
                <a:latin typeface="Advokat Modern" panose="02010606020309020704" pitchFamily="2" charset="0"/>
              </a:rPr>
              <a:t>222 пластмассовых квадратов  с буквами русского алфавита и знаками препинания.</a:t>
            </a:r>
            <a:endParaRPr lang="ru-RU" sz="2800" dirty="0">
              <a:latin typeface="Advokat Modern" panose="02010606020309020704" pitchFamily="2" charset="0"/>
            </a:endParaRPr>
          </a:p>
        </p:txBody>
      </p:sp>
      <p:pic>
        <p:nvPicPr>
          <p:cNvPr id="2050" name="Picture 2" descr="https://cdn2.static1-sima-land.com/items/1374421/1/700-nw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489">
            <a:off x="268392" y="2045743"/>
            <a:ext cx="4075212" cy="40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75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14:rippl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283</Words>
  <Application>Microsoft Office PowerPoint</Application>
  <PresentationFormat>Экран (4:3)</PresentationFormat>
  <Paragraphs>55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2019-11-27T11:23:26Z</dcterms:created>
  <dcterms:modified xsi:type="dcterms:W3CDTF">2019-12-09T11:14:08Z</dcterms:modified>
</cp:coreProperties>
</file>