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64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6B6F-6E88-4C6E-BBA8-111E356751F8}" type="datetimeFigureOut">
              <a:rPr lang="ru-RU" smtClean="0"/>
              <a:t>27.12.2019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6698-CE7C-46BC-B1F5-CD8994F98C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6B6F-6E88-4C6E-BBA8-111E356751F8}" type="datetimeFigureOut">
              <a:rPr lang="ru-RU" smtClean="0"/>
              <a:t>27.12.2019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6698-CE7C-46BC-B1F5-CD8994F98C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6B6F-6E88-4C6E-BBA8-111E356751F8}" type="datetimeFigureOut">
              <a:rPr lang="ru-RU" smtClean="0"/>
              <a:t>27.12.2019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6698-CE7C-46BC-B1F5-CD8994F98C5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6B6F-6E88-4C6E-BBA8-111E356751F8}" type="datetimeFigureOut">
              <a:rPr lang="ru-RU" smtClean="0"/>
              <a:t>27.12.2019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6698-CE7C-46BC-B1F5-CD8994F98C5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6B6F-6E88-4C6E-BBA8-111E356751F8}" type="datetimeFigureOut">
              <a:rPr lang="ru-RU" smtClean="0"/>
              <a:t>27.12.2019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6698-CE7C-46BC-B1F5-CD8994F98C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6B6F-6E88-4C6E-BBA8-111E356751F8}" type="datetimeFigureOut">
              <a:rPr lang="ru-RU" smtClean="0"/>
              <a:t>27.12.2019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6698-CE7C-46BC-B1F5-CD8994F98C5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6B6F-6E88-4C6E-BBA8-111E356751F8}" type="datetimeFigureOut">
              <a:rPr lang="ru-RU" smtClean="0"/>
              <a:t>27.12.2019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6698-CE7C-46BC-B1F5-CD8994F98C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6B6F-6E88-4C6E-BBA8-111E356751F8}" type="datetimeFigureOut">
              <a:rPr lang="ru-RU" smtClean="0"/>
              <a:t>27.12.2019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6698-CE7C-46BC-B1F5-CD8994F98C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6B6F-6E88-4C6E-BBA8-111E356751F8}" type="datetimeFigureOut">
              <a:rPr lang="ru-RU" smtClean="0"/>
              <a:t>27.12.2019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6698-CE7C-46BC-B1F5-CD8994F98C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6B6F-6E88-4C6E-BBA8-111E356751F8}" type="datetimeFigureOut">
              <a:rPr lang="ru-RU" smtClean="0"/>
              <a:t>27.12.2019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6698-CE7C-46BC-B1F5-CD8994F98C5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6B6F-6E88-4C6E-BBA8-111E356751F8}" type="datetimeFigureOut">
              <a:rPr lang="ru-RU" smtClean="0"/>
              <a:t>27.12.2019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6698-CE7C-46BC-B1F5-CD8994F98C5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B446B6F-6E88-4C6E-BBA8-111E356751F8}" type="datetimeFigureOut">
              <a:rPr lang="ru-RU" smtClean="0"/>
              <a:t>27.12.2019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9FB6698-CE7C-46BC-B1F5-CD8994F98C5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Организация предметно-пространственной среды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по речевому развитию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8" y="5085184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Подготовила воспитатель группы № 15 «Цветные ладошки» Саватьева О.А.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9674695"/>
      </p:ext>
    </p:extLst>
  </p:cSld>
  <p:clrMapOvr>
    <a:masterClrMapping/>
  </p:clrMapOvr>
  <p:transition spd="slow" advTm="4429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03748" y="1088740"/>
            <a:ext cx="4464496" cy="64087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rgbClr val="111111"/>
                </a:solidFill>
                <a:latin typeface="Arial"/>
              </a:rPr>
              <a:t>Узнавание неречевых звуков:</a:t>
            </a:r>
            <a:r>
              <a:rPr lang="ru-RU" sz="1800" dirty="0">
                <a:solidFill>
                  <a:srgbClr val="111111"/>
                </a:solidFill>
                <a:latin typeface="Arial"/>
              </a:rPr>
              <a:t> Игры: «Тишина», «Угадай на чем играю», «Узнай по звуку», «Шумовые мешочки», «Тихо-громко» и другие. Способствуют развитию слуховой памяти и слухового внимания, без чего невозможно научить ребёнка вслушиваться в речь окружающих и дифференцировать фонемы. В это время работает физический слух.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477314402"/>
      </p:ext>
    </p:extLst>
  </p:cSld>
  <p:clrMapOvr>
    <a:masterClrMapping/>
  </p:clrMapOvr>
  <p:transition spd="slow" advTm="19561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75656" y="2708920"/>
            <a:ext cx="6696744" cy="1224136"/>
          </a:xfrm>
        </p:spPr>
        <p:txBody>
          <a:bodyPr>
            <a:normAutofit/>
          </a:bodyPr>
          <a:lstStyle/>
          <a:p>
            <a:r>
              <a:rPr lang="ru-RU" sz="2800" i="1" dirty="0">
                <a:solidFill>
                  <a:srgbClr val="111111"/>
                </a:solidFill>
                <a:latin typeface="Arial"/>
              </a:rPr>
              <a:t>Желаю всем успехов в профессиональной деятельности!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2052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782">
        <p:dissolve/>
      </p:transition>
    </mc:Choice>
    <mc:Fallback xmlns="">
      <p:transition spd="slow" advTm="2782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В современном дошкольном образовании речь рассматривается как одна из основ воспитания и обучения детей, так как от уровня овладения связной речью зависит успешность обучения детей в школе, умение общаться с людьми и общее интеллектуальное развитие. Развитие речи и речевое общение осуществляется во всех видах детской деятельности, в разных формах. Развивающая среда и общение являются факторами, определяющими речевое развитие.</a:t>
            </a:r>
          </a:p>
          <a:p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Предметно-развивающая среда имеет важное значение для развития маленьких, еще не читающих детей, особенно в их самостоятельной деятельности. Благоприятная речевая среда складывается там, где проявляется большой интерес к книге, к чтению, где возникают и удовлетворяются интеллектуальные потребности.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Речевой уголок младшей группы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389961"/>
      </p:ext>
    </p:extLst>
  </p:cSld>
  <p:clrMapOvr>
    <a:masterClrMapping/>
  </p:clrMapOvr>
  <p:transition spd="slow" advTm="52871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196753"/>
            <a:ext cx="8064895" cy="1233972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Развитие артикуляционной моторики: предметные картинки-опоры; артикуляционные схемы; артикуляционная гимнастика в альбомах на определенный звук; артикуляционная гимнастика в стихах и картинках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i="1" dirty="0">
                <a:solidFill>
                  <a:srgbClr val="111111"/>
                </a:solidFill>
                <a:latin typeface="Arial"/>
              </a:rPr>
              <a:t>Центр включает в себя и помогает решать следующие задачи: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83766" y="692696"/>
            <a:ext cx="4176465" cy="792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16512"/>
      </p:ext>
    </p:extLst>
  </p:cSld>
  <p:clrMapOvr>
    <a:masterClrMapping/>
  </p:clrMapOvr>
  <p:transition spd="slow" advTm="26066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72816"/>
            <a:ext cx="7056784" cy="48245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solidFill>
                  <a:srgbClr val="111111"/>
                </a:solidFill>
                <a:latin typeface="Arial"/>
              </a:rPr>
              <a:t>Развитие речевого </a:t>
            </a:r>
            <a:r>
              <a:rPr lang="ru-RU" sz="1800" b="1" dirty="0" smtClean="0">
                <a:solidFill>
                  <a:srgbClr val="111111"/>
                </a:solidFill>
                <a:latin typeface="Arial"/>
              </a:rPr>
              <a:t>дыхания : </a:t>
            </a:r>
            <a:r>
              <a:rPr lang="ru-RU" sz="1800" dirty="0" smtClean="0">
                <a:solidFill>
                  <a:srgbClr val="111111"/>
                </a:solidFill>
                <a:latin typeface="Arial"/>
              </a:rPr>
              <a:t>Закрепление </a:t>
            </a:r>
            <a:r>
              <a:rPr lang="ru-RU" sz="1800" dirty="0">
                <a:solidFill>
                  <a:srgbClr val="111111"/>
                </a:solidFill>
                <a:latin typeface="Arial"/>
              </a:rPr>
              <a:t>правильного речевого выдоха и формирование умения контролировать силу и длительность воздушной струи.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299044166"/>
      </p:ext>
    </p:extLst>
  </p:cSld>
  <p:clrMapOvr>
    <a:masterClrMapping/>
  </p:clrMapOvr>
  <p:transition spd="slow" advTm="12163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32856"/>
            <a:ext cx="6480720" cy="399330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>
                <a:solidFill>
                  <a:srgbClr val="111111"/>
                </a:solidFill>
                <a:latin typeface="Arial"/>
              </a:rPr>
              <a:t>Развитие мелкой </a:t>
            </a:r>
            <a:r>
              <a:rPr lang="ru-RU" sz="1800" b="1" dirty="0" smtClean="0">
                <a:solidFill>
                  <a:srgbClr val="111111"/>
                </a:solidFill>
                <a:latin typeface="Arial"/>
              </a:rPr>
              <a:t>моторики : </a:t>
            </a:r>
            <a:r>
              <a:rPr lang="ru-RU" sz="1800" dirty="0" smtClean="0">
                <a:solidFill>
                  <a:srgbClr val="111111"/>
                </a:solidFill>
                <a:latin typeface="Arial"/>
              </a:rPr>
              <a:t>Пальчиковая </a:t>
            </a:r>
            <a:r>
              <a:rPr lang="ru-RU" sz="1800" dirty="0">
                <a:solidFill>
                  <a:srgbClr val="111111"/>
                </a:solidFill>
                <a:latin typeface="Arial"/>
              </a:rPr>
              <a:t>гимнастика с использованием стихов, песенок, </a:t>
            </a:r>
            <a:r>
              <a:rPr lang="ru-RU" sz="1800" dirty="0" err="1" smtClean="0">
                <a:solidFill>
                  <a:srgbClr val="111111"/>
                </a:solidFill>
                <a:latin typeface="Arial"/>
              </a:rPr>
              <a:t>потешек</a:t>
            </a:r>
            <a:r>
              <a:rPr lang="ru-RU" sz="1800" dirty="0" smtClean="0">
                <a:solidFill>
                  <a:srgbClr val="111111"/>
                </a:solidFill>
                <a:latin typeface="Arial"/>
              </a:rPr>
              <a:t> ; Массаж </a:t>
            </a:r>
            <a:r>
              <a:rPr lang="ru-RU" sz="1800" dirty="0">
                <a:solidFill>
                  <a:srgbClr val="111111"/>
                </a:solidFill>
                <a:latin typeface="Arial"/>
              </a:rPr>
              <a:t>с растиранием пальчиков и </a:t>
            </a:r>
            <a:r>
              <a:rPr lang="ru-RU" sz="1800" dirty="0" err="1">
                <a:solidFill>
                  <a:srgbClr val="111111"/>
                </a:solidFill>
                <a:latin typeface="Arial"/>
              </a:rPr>
              <a:t>массажёрами</a:t>
            </a:r>
            <a:r>
              <a:rPr lang="ru-RU" sz="1800" dirty="0">
                <a:solidFill>
                  <a:srgbClr val="111111"/>
                </a:solidFill>
                <a:latin typeface="Arial"/>
              </a:rPr>
              <a:t> для </a:t>
            </a:r>
            <a:r>
              <a:rPr lang="ru-RU" sz="1800" dirty="0" smtClean="0">
                <a:solidFill>
                  <a:srgbClr val="111111"/>
                </a:solidFill>
                <a:latin typeface="Arial"/>
              </a:rPr>
              <a:t>рук ; Народные </a:t>
            </a:r>
            <a:r>
              <a:rPr lang="ru-RU" sz="1800" dirty="0">
                <a:solidFill>
                  <a:srgbClr val="111111"/>
                </a:solidFill>
                <a:latin typeface="Arial"/>
              </a:rPr>
              <a:t>игры с </a:t>
            </a:r>
            <a:r>
              <a:rPr lang="ru-RU" sz="1800" dirty="0" smtClean="0">
                <a:solidFill>
                  <a:srgbClr val="111111"/>
                </a:solidFill>
                <a:latin typeface="Arial"/>
              </a:rPr>
              <a:t>ладошками ; Веревочки</a:t>
            </a:r>
            <a:r>
              <a:rPr lang="ru-RU" sz="1800" dirty="0">
                <a:solidFill>
                  <a:srgbClr val="111111"/>
                </a:solidFill>
                <a:latin typeface="Arial"/>
              </a:rPr>
              <a:t>; </a:t>
            </a:r>
            <a:r>
              <a:rPr lang="ru-RU" sz="1800" dirty="0" smtClean="0">
                <a:solidFill>
                  <a:srgbClr val="111111"/>
                </a:solidFill>
                <a:latin typeface="Arial"/>
              </a:rPr>
              <a:t>бусины</a:t>
            </a:r>
            <a:r>
              <a:rPr lang="ru-RU" sz="1800" dirty="0">
                <a:solidFill>
                  <a:srgbClr val="111111"/>
                </a:solidFill>
                <a:latin typeface="Arial"/>
              </a:rPr>
              <a:t>, шнуровки…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476294140"/>
      </p:ext>
    </p:extLst>
  </p:cSld>
  <p:clrMapOvr>
    <a:masterClrMapping/>
  </p:clrMapOvr>
  <p:transition spd="slow" advTm="21129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060848"/>
            <a:ext cx="6696744" cy="44644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solidFill>
                  <a:srgbClr val="111111"/>
                </a:solidFill>
                <a:latin typeface="Arial"/>
              </a:rPr>
              <a:t>Для многих тематических игр хорошим игровым полем служит </a:t>
            </a:r>
            <a:r>
              <a:rPr lang="ru-RU" sz="1800" i="1" dirty="0">
                <a:solidFill>
                  <a:srgbClr val="111111"/>
                </a:solidFill>
                <a:latin typeface="Arial"/>
              </a:rPr>
              <a:t>сенсорная </a:t>
            </a:r>
            <a:r>
              <a:rPr lang="ru-RU" sz="1800" i="1" dirty="0" smtClean="0">
                <a:solidFill>
                  <a:srgbClr val="111111"/>
                </a:solidFill>
                <a:latin typeface="Arial"/>
              </a:rPr>
              <a:t>коробка </a:t>
            </a:r>
            <a:r>
              <a:rPr lang="ru-RU" sz="1800" dirty="0" smtClean="0">
                <a:solidFill>
                  <a:srgbClr val="111111"/>
                </a:solidFill>
                <a:latin typeface="Arial"/>
              </a:rPr>
              <a:t>. Развивается </a:t>
            </a:r>
            <a:r>
              <a:rPr lang="ru-RU" sz="1800" dirty="0">
                <a:solidFill>
                  <a:srgbClr val="111111"/>
                </a:solidFill>
                <a:latin typeface="Arial"/>
              </a:rPr>
              <a:t>мелкая моторика, тактильные ощущения, связная речь, воображение, фантазия. Ребята обожают обыгрывать в такой «коробочке» свои песочные сказки.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841444280"/>
      </p:ext>
    </p:extLst>
  </p:cSld>
  <p:clrMapOvr>
    <a:masterClrMapping/>
  </p:clrMapOvr>
  <p:transition spd="slow" advTm="21353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39751" y="260644"/>
            <a:ext cx="4248476" cy="799288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rgbClr val="111111"/>
                </a:solidFill>
                <a:latin typeface="Arial"/>
              </a:rPr>
              <a:t>Пополняем словарный запас:</a:t>
            </a:r>
            <a:r>
              <a:rPr lang="ru-RU" sz="1800" dirty="0">
                <a:solidFill>
                  <a:srgbClr val="111111"/>
                </a:solidFill>
                <a:latin typeface="Arial"/>
              </a:rPr>
              <a:t> Активизация словаря, обобщающих понятий и лексико-грамматических категорий. Предметные картинки по лексическим темам; «Большие и маленькие» (употребление в уменьшительно-ласкательной форме) </a:t>
            </a:r>
            <a:r>
              <a:rPr lang="ru-RU" sz="1800" dirty="0" smtClean="0">
                <a:solidFill>
                  <a:srgbClr val="111111"/>
                </a:solidFill>
                <a:latin typeface="Arial"/>
              </a:rPr>
              <a:t>«Цвета»;</a:t>
            </a:r>
            <a:r>
              <a:rPr lang="ru-RU" sz="1800" dirty="0">
                <a:solidFill>
                  <a:srgbClr val="111111"/>
                </a:solidFill>
                <a:latin typeface="Arial"/>
              </a:rPr>
              <a:t> </a:t>
            </a:r>
            <a:r>
              <a:rPr lang="ru-RU" sz="1800" dirty="0" smtClean="0">
                <a:solidFill>
                  <a:srgbClr val="111111"/>
                </a:solidFill>
                <a:latin typeface="Arial"/>
              </a:rPr>
              <a:t>«Формы»;</a:t>
            </a:r>
            <a:r>
              <a:rPr lang="ru-RU" sz="1800" dirty="0">
                <a:solidFill>
                  <a:srgbClr val="111111"/>
                </a:solidFill>
                <a:latin typeface="Arial"/>
              </a:rPr>
              <a:t> «Транспорт»; «В мире животных» и др.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17541247"/>
      </p:ext>
    </p:extLst>
  </p:cSld>
  <p:clrMapOvr>
    <a:masterClrMapping/>
  </p:clrMapOvr>
  <p:transition spd="slow" advTm="20202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276872"/>
            <a:ext cx="3384376" cy="388843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>
                <a:solidFill>
                  <a:srgbClr val="111111"/>
                </a:solidFill>
                <a:latin typeface="Arial"/>
              </a:rPr>
              <a:t>Речевой уголок расположен рядом с книжным: </a:t>
            </a:r>
            <a:r>
              <a:rPr lang="ru-RU" sz="1800" dirty="0">
                <a:solidFill>
                  <a:srgbClr val="111111"/>
                </a:solidFill>
                <a:latin typeface="Arial"/>
              </a:rPr>
              <a:t>Работа в этом уголке способствует развитию всех сторон речевой системы: это обогащение словарного запаса, умение правильно строить высказывание, пересказывать текст, составлять описательные и творческие рассказы.</a:t>
            </a:r>
            <a:br>
              <a:rPr lang="ru-RU" sz="1800" dirty="0">
                <a:solidFill>
                  <a:srgbClr val="111111"/>
                </a:solidFill>
                <a:latin typeface="Arial"/>
              </a:rPr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678908547"/>
      </p:ext>
    </p:extLst>
  </p:cSld>
  <p:clrMapOvr>
    <a:masterClrMapping/>
  </p:clrMapOvr>
  <p:transition spd="slow" advTm="1606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04864"/>
            <a:ext cx="6624736" cy="432048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1800" b="1" dirty="0">
                <a:solidFill>
                  <a:srgbClr val="111111"/>
                </a:solidFill>
                <a:latin typeface="Arial"/>
              </a:rPr>
              <a:t>Играем в театр:</a:t>
            </a:r>
            <a:r>
              <a:rPr lang="ru-RU" sz="1800" dirty="0">
                <a:solidFill>
                  <a:srgbClr val="111111"/>
                </a:solidFill>
                <a:latin typeface="Arial"/>
              </a:rPr>
              <a:t> С целью речевого развития, развития эмоциональной сферы дошкольников в группе создан театральный уголок с разными видами театра. В инсценировке сказок дети учатся правильно выстраивать предложения, перевоплощаются в разных героев, меняя при этом интонацию, голос.</a:t>
            </a:r>
            <a:br>
              <a:rPr lang="ru-RU" sz="1800" dirty="0">
                <a:solidFill>
                  <a:srgbClr val="111111"/>
                </a:solidFill>
                <a:latin typeface="Arial"/>
              </a:rPr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58823583"/>
      </p:ext>
    </p:extLst>
  </p:cSld>
  <p:clrMapOvr>
    <a:masterClrMapping/>
  </p:clrMapOvr>
  <p:transition spd="slow" advTm="18359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39</TotalTime>
  <Words>236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Организация предметно-пространственной среды  по речевому развитию</vt:lpstr>
      <vt:lpstr>Речевой уголок младшей группы </vt:lpstr>
      <vt:lpstr>Центр включает в себя и помогает решать следующие задачи:</vt:lpstr>
      <vt:lpstr>Развитие речевого дыхания : Закрепление правильного речевого выдоха и формирование умения контролировать силу и длительность воздушной струи.</vt:lpstr>
      <vt:lpstr>Развитие мелкой моторики : Пальчиковая гимнастика с использованием стихов, песенок, потешек ; Массаж с растиранием пальчиков и массажёрами для рук ; Народные игры с ладошками ; Веревочки; бусины, шнуровки…</vt:lpstr>
      <vt:lpstr>Для многих тематических игр хорошим игровым полем служит сенсорная коробка . Развивается мелкая моторика, тактильные ощущения, связная речь, воображение, фантазия. Ребята обожают обыгрывать в такой «коробочке» свои песочные сказки.</vt:lpstr>
      <vt:lpstr>Пополняем словарный запас: Активизация словаря, обобщающих понятий и лексико-грамматических категорий. Предметные картинки по лексическим темам; «Большие и маленькие» (употребление в уменьшительно-ласкательной форме) «Цвета»; «Формы»; «Транспорт»; «В мире животных» и др.</vt:lpstr>
      <vt:lpstr>Речевой уголок расположен рядом с книжным: Работа в этом уголке способствует развитию всех сторон речевой системы: это обогащение словарного запаса, умение правильно строить высказывание, пересказывать текст, составлять описательные и творческие рассказы.  </vt:lpstr>
      <vt:lpstr>Играем в театр: С целью речевого развития, развития эмоциональной сферы дошкольников в группе создан театральный уголок с разными видами театра. В инсценировке сказок дети учатся правильно выстраивать предложения, перевоплощаются в разных героев, меняя при этом интонацию, голос. </vt:lpstr>
      <vt:lpstr>Узнавание неречевых звуков: Игры: «Тишина», «Угадай на чем играю», «Узнай по звуку», «Шумовые мешочки», «Тихо-громко» и другие. Способствуют развитию слуховой памяти и слухового внимания, без чего невозможно научить ребёнка вслушиваться в речь окружающих и дифференцировать фонемы. В это время работает физический слух.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№15  цветные ладошки</dc:title>
  <dc:creator>user</dc:creator>
  <cp:lastModifiedBy>User</cp:lastModifiedBy>
  <cp:revision>5</cp:revision>
  <dcterms:created xsi:type="dcterms:W3CDTF">2019-10-28T17:38:17Z</dcterms:created>
  <dcterms:modified xsi:type="dcterms:W3CDTF">2019-12-27T10:05:48Z</dcterms:modified>
</cp:coreProperties>
</file>